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25"/>
  </p:notesMasterIdLst>
  <p:handoutMasterIdLst>
    <p:handoutMasterId r:id="rId26"/>
  </p:handoutMasterIdLst>
  <p:sldIdLst>
    <p:sldId id="273" r:id="rId2"/>
    <p:sldId id="285" r:id="rId3"/>
    <p:sldId id="300" r:id="rId4"/>
    <p:sldId id="286" r:id="rId5"/>
    <p:sldId id="288" r:id="rId6"/>
    <p:sldId id="289" r:id="rId7"/>
    <p:sldId id="287" r:id="rId8"/>
    <p:sldId id="292" r:id="rId9"/>
    <p:sldId id="293" r:id="rId10"/>
    <p:sldId id="294" r:id="rId11"/>
    <p:sldId id="295" r:id="rId12"/>
    <p:sldId id="296" r:id="rId13"/>
    <p:sldId id="297" r:id="rId14"/>
    <p:sldId id="298" r:id="rId15"/>
    <p:sldId id="299" r:id="rId16"/>
    <p:sldId id="302" r:id="rId17"/>
    <p:sldId id="301" r:id="rId18"/>
    <p:sldId id="303" r:id="rId19"/>
    <p:sldId id="304" r:id="rId20"/>
    <p:sldId id="290" r:id="rId21"/>
    <p:sldId id="291" r:id="rId22"/>
    <p:sldId id="282" r:id="rId23"/>
    <p:sldId id="284" r:id="rId24"/>
  </p:sldIdLst>
  <p:sldSz cx="9144000" cy="5143500" type="screen16x9"/>
  <p:notesSz cx="7023100" cy="9309100"/>
  <p:embeddedFontLst>
    <p:embeddedFont>
      <p:font typeface="Cambria Math" panose="02040503050406030204" pitchFamily="18" charset="0"/>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91">
          <p15:clr>
            <a:srgbClr val="A4A3A4"/>
          </p15:clr>
        </p15:guide>
        <p15:guide id="2" orient="horz" pos="2990">
          <p15:clr>
            <a:srgbClr val="A4A3A4"/>
          </p15:clr>
        </p15:guide>
        <p15:guide id="3" orient="horz" pos="899">
          <p15:clr>
            <a:srgbClr val="A4A3A4"/>
          </p15:clr>
        </p15:guide>
        <p15:guide id="4" orient="horz" pos="368">
          <p15:clr>
            <a:srgbClr val="A4A3A4"/>
          </p15:clr>
        </p15:guide>
        <p15:guide id="5" orient="horz" pos="684" userDrawn="1">
          <p15:clr>
            <a:srgbClr val="A4A3A4"/>
          </p15:clr>
        </p15:guide>
        <p15:guide id="6" pos="5549">
          <p15:clr>
            <a:srgbClr val="A4A3A4"/>
          </p15:clr>
        </p15:guide>
        <p15:guide id="7" pos="2882">
          <p15:clr>
            <a:srgbClr val="A4A3A4"/>
          </p15:clr>
        </p15:guide>
        <p15:guide id="8" pos="202">
          <p15:clr>
            <a:srgbClr val="A4A3A4"/>
          </p15:clr>
        </p15:guide>
        <p15:guide id="9" pos="4219">
          <p15:clr>
            <a:srgbClr val="A4A3A4"/>
          </p15:clr>
        </p15:guide>
        <p15:guide id="10" pos="3104">
          <p15:clr>
            <a:srgbClr val="A4A3A4"/>
          </p15:clr>
        </p15:guide>
        <p15:guide id="11" pos="2682">
          <p15:clr>
            <a:srgbClr val="A4A3A4"/>
          </p15:clr>
        </p15:guide>
        <p15:guide id="12" pos="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1C"/>
    <a:srgbClr val="54585A"/>
    <a:srgbClr val="9EA2A2"/>
    <a:srgbClr val="5F6062"/>
    <a:srgbClr val="424242"/>
    <a:srgbClr val="73AFB6"/>
    <a:srgbClr val="73AF55"/>
    <a:srgbClr val="DB091C"/>
    <a:srgbClr val="002D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1075DA-33B2-4025-A1C8-96E3FB2B31D8}" v="1" dt="2024-03-25T20:48:34.359"/>
    <p1510:client id="{D4EC01A1-7A14-4EEB-9805-B72D1DC4B87B}" v="1" dt="2024-03-25T20:48:01.6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83829" autoAdjust="0"/>
  </p:normalViewPr>
  <p:slideViewPr>
    <p:cSldViewPr snapToGrid="0" snapToObjects="1">
      <p:cViewPr varScale="1">
        <p:scale>
          <a:sx n="77" d="100"/>
          <a:sy n="77" d="100"/>
        </p:scale>
        <p:origin x="920" y="60"/>
      </p:cViewPr>
      <p:guideLst>
        <p:guide orient="horz" pos="3191"/>
        <p:guide orient="horz" pos="2990"/>
        <p:guide orient="horz" pos="899"/>
        <p:guide orient="horz" pos="368"/>
        <p:guide orient="horz" pos="684"/>
        <p:guide pos="5549"/>
        <p:guide pos="2882"/>
        <p:guide pos="202"/>
        <p:guide pos="4219"/>
        <p:guide pos="3104"/>
        <p:guide pos="2682"/>
        <p:guide pos="99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ique Christine Gleason" clId="Web-{D4EC01A1-7A14-4EEB-9805-B72D1DC4B87B}"/>
    <pc:docChg chg="sldOrd">
      <pc:chgData name="Monique Christine Gleason" userId="" providerId="" clId="Web-{D4EC01A1-7A14-4EEB-9805-B72D1DC4B87B}" dt="2024-03-25T20:48:01.622" v="0"/>
      <pc:docMkLst>
        <pc:docMk/>
      </pc:docMkLst>
      <pc:sldChg chg="ord">
        <pc:chgData name="Monique Christine Gleason" userId="" providerId="" clId="Web-{D4EC01A1-7A14-4EEB-9805-B72D1DC4B87B}" dt="2024-03-25T20:48:01.622" v="0"/>
        <pc:sldMkLst>
          <pc:docMk/>
          <pc:sldMk cId="3074254566" sldId="273"/>
        </pc:sldMkLst>
      </pc:sldChg>
    </pc:docChg>
  </pc:docChgLst>
  <pc:docChgLst>
    <pc:chgData name="Monique Christine Gleason" clId="Web-{0B1075DA-33B2-4025-A1C8-96E3FB2B31D8}"/>
    <pc:docChg chg="delSld">
      <pc:chgData name="Monique Christine Gleason" userId="" providerId="" clId="Web-{0B1075DA-33B2-4025-A1C8-96E3FB2B31D8}" dt="2024-03-25T20:48:34.359" v="0"/>
      <pc:docMkLst>
        <pc:docMk/>
      </pc:docMkLst>
      <pc:sldChg chg="del">
        <pc:chgData name="Monique Christine Gleason" userId="" providerId="" clId="Web-{0B1075DA-33B2-4025-A1C8-96E3FB2B31D8}" dt="2024-03-25T20:48:34.359" v="0"/>
        <pc:sldMkLst>
          <pc:docMk/>
          <pc:sldMk cId="2094311988" sldId="29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758C1689-538F-8E40-B75C-43A8463C0CF3}" type="datetimeFigureOut">
              <a:rPr lang="en-US" smtClean="0"/>
              <a:t>4/24/2024</a:t>
            </a:fld>
            <a:endParaRPr lang="en-US"/>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5E5CFDAB-82E0-D844-A597-1375485DF7C5}" type="slidenum">
              <a:rPr lang="en-US" smtClean="0"/>
              <a:t>‹#›</a:t>
            </a:fld>
            <a:endParaRPr lang="en-US"/>
          </a:p>
        </p:txBody>
      </p:sp>
    </p:spTree>
    <p:extLst>
      <p:ext uri="{BB962C8B-B14F-4D97-AF65-F5344CB8AC3E}">
        <p14:creationId xmlns:p14="http://schemas.microsoft.com/office/powerpoint/2010/main" val="13778325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8A8CF18A-D50A-5449-86F1-896D3E722AEB}" type="datetimeFigureOut">
              <a:rPr lang="en-US" smtClean="0"/>
              <a:t>4/24/2024</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EB3DA8EE-BE46-464A-B9ED-639C808FE555}" type="slidenum">
              <a:rPr lang="en-US" smtClean="0"/>
              <a:t>‹#›</a:t>
            </a:fld>
            <a:endParaRPr lang="en-US"/>
          </a:p>
        </p:txBody>
      </p:sp>
    </p:spTree>
    <p:extLst>
      <p:ext uri="{BB962C8B-B14F-4D97-AF65-F5344CB8AC3E}">
        <p14:creationId xmlns:p14="http://schemas.microsoft.com/office/powerpoint/2010/main" val="1458275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Hi I’m cory</a:t>
            </a:r>
          </a:p>
          <a:p>
            <a:endParaRPr lang="en-US" dirty="0"/>
          </a:p>
          <a:p>
            <a:r>
              <a:rPr lang="en-US" dirty="0"/>
              <a:t>Image source: https://www.slsc.org/50-years-ago-apollo-12-on-the-moon/</a:t>
            </a:r>
          </a:p>
        </p:txBody>
      </p:sp>
      <p:sp>
        <p:nvSpPr>
          <p:cNvPr id="4" name="Slide Number Placeholder 3"/>
          <p:cNvSpPr>
            <a:spLocks noGrp="1"/>
          </p:cNvSpPr>
          <p:nvPr>
            <p:ph type="sldNum" sz="quarter" idx="10"/>
          </p:nvPr>
        </p:nvSpPr>
        <p:spPr/>
        <p:txBody>
          <a:bodyPr/>
          <a:lstStyle/>
          <a:p>
            <a:fld id="{EB3DA8EE-BE46-464A-B9ED-639C808FE555}" type="slidenum">
              <a:rPr lang="en-US" smtClean="0"/>
              <a:t>1</a:t>
            </a:fld>
            <a:endParaRPr lang="en-US"/>
          </a:p>
        </p:txBody>
      </p:sp>
    </p:spTree>
    <p:extLst>
      <p:ext uri="{BB962C8B-B14F-4D97-AF65-F5344CB8AC3E}">
        <p14:creationId xmlns:p14="http://schemas.microsoft.com/office/powerpoint/2010/main" val="550481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Crater relative nav is subcategory of terrain relative navigation</a:t>
            </a:r>
          </a:p>
          <a:p>
            <a:r>
              <a:rPr lang="en-US" dirty="0"/>
              <a:t>Crater index creation won’t be covered here</a:t>
            </a:r>
          </a:p>
        </p:txBody>
      </p:sp>
      <p:sp>
        <p:nvSpPr>
          <p:cNvPr id="4" name="Slide Number Placeholder 3"/>
          <p:cNvSpPr>
            <a:spLocks noGrp="1"/>
          </p:cNvSpPr>
          <p:nvPr>
            <p:ph type="sldNum" sz="quarter" idx="5"/>
          </p:nvPr>
        </p:nvSpPr>
        <p:spPr/>
        <p:txBody>
          <a:bodyPr/>
          <a:lstStyle/>
          <a:p>
            <a:fld id="{EB3DA8EE-BE46-464A-B9ED-639C808FE555}" type="slidenum">
              <a:rPr lang="en-US" smtClean="0"/>
              <a:t>2</a:t>
            </a:fld>
            <a:endParaRPr lang="en-US"/>
          </a:p>
        </p:txBody>
      </p:sp>
    </p:spTree>
    <p:extLst>
      <p:ext uri="{BB962C8B-B14F-4D97-AF65-F5344CB8AC3E}">
        <p14:creationId xmlns:p14="http://schemas.microsoft.com/office/powerpoint/2010/main" val="143400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DA8EE-BE46-464A-B9ED-639C808FE555}" type="slidenum">
              <a:rPr lang="en-US" smtClean="0"/>
              <a:t>3</a:t>
            </a:fld>
            <a:endParaRPr lang="en-US"/>
          </a:p>
        </p:txBody>
      </p:sp>
    </p:spTree>
    <p:extLst>
      <p:ext uri="{BB962C8B-B14F-4D97-AF65-F5344CB8AC3E}">
        <p14:creationId xmlns:p14="http://schemas.microsoft.com/office/powerpoint/2010/main" val="323496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flipped for easier interpretation. Brain normally interprets light from above so image was rotated so that light is from above and makes the craters look like craters instead of mountains.</a:t>
            </a:r>
          </a:p>
        </p:txBody>
      </p:sp>
      <p:sp>
        <p:nvSpPr>
          <p:cNvPr id="4" name="Slide Number Placeholder 3"/>
          <p:cNvSpPr>
            <a:spLocks noGrp="1"/>
          </p:cNvSpPr>
          <p:nvPr>
            <p:ph type="sldNum" sz="quarter" idx="5"/>
          </p:nvPr>
        </p:nvSpPr>
        <p:spPr/>
        <p:txBody>
          <a:bodyPr/>
          <a:lstStyle/>
          <a:p>
            <a:fld id="{EB3DA8EE-BE46-464A-B9ED-639C808FE555}" type="slidenum">
              <a:rPr lang="en-US" smtClean="0"/>
              <a:t>4</a:t>
            </a:fld>
            <a:endParaRPr lang="en-US"/>
          </a:p>
        </p:txBody>
      </p:sp>
    </p:spTree>
    <p:extLst>
      <p:ext uri="{BB962C8B-B14F-4D97-AF65-F5344CB8AC3E}">
        <p14:creationId xmlns:p14="http://schemas.microsoft.com/office/powerpoint/2010/main" val="1173186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shows bright regions of image highlighted. Bright half of some of the smaller craters are circled.</a:t>
            </a:r>
          </a:p>
        </p:txBody>
      </p:sp>
      <p:sp>
        <p:nvSpPr>
          <p:cNvPr id="4" name="Slide Number Placeholder 3"/>
          <p:cNvSpPr>
            <a:spLocks noGrp="1"/>
          </p:cNvSpPr>
          <p:nvPr>
            <p:ph type="sldNum" sz="quarter" idx="5"/>
          </p:nvPr>
        </p:nvSpPr>
        <p:spPr/>
        <p:txBody>
          <a:bodyPr/>
          <a:lstStyle/>
          <a:p>
            <a:fld id="{EB3DA8EE-BE46-464A-B9ED-639C808FE555}" type="slidenum">
              <a:rPr lang="en-US" smtClean="0"/>
              <a:t>5</a:t>
            </a:fld>
            <a:endParaRPr lang="en-US"/>
          </a:p>
        </p:txBody>
      </p:sp>
    </p:spTree>
    <p:extLst>
      <p:ext uri="{BB962C8B-B14F-4D97-AF65-F5344CB8AC3E}">
        <p14:creationId xmlns:p14="http://schemas.microsoft.com/office/powerpoint/2010/main" val="342845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Craters were manually identified in my case.</a:t>
            </a:r>
          </a:p>
        </p:txBody>
      </p:sp>
      <p:sp>
        <p:nvSpPr>
          <p:cNvPr id="4" name="Slide Number Placeholder 3"/>
          <p:cNvSpPr>
            <a:spLocks noGrp="1"/>
          </p:cNvSpPr>
          <p:nvPr>
            <p:ph type="sldNum" sz="quarter" idx="5"/>
          </p:nvPr>
        </p:nvSpPr>
        <p:spPr/>
        <p:txBody>
          <a:bodyPr/>
          <a:lstStyle/>
          <a:p>
            <a:fld id="{EB3DA8EE-BE46-464A-B9ED-639C808FE555}" type="slidenum">
              <a:rPr lang="en-US" smtClean="0"/>
              <a:t>6</a:t>
            </a:fld>
            <a:endParaRPr lang="en-US"/>
          </a:p>
        </p:txBody>
      </p:sp>
    </p:spTree>
    <p:extLst>
      <p:ext uri="{BB962C8B-B14F-4D97-AF65-F5344CB8AC3E}">
        <p14:creationId xmlns:p14="http://schemas.microsoft.com/office/powerpoint/2010/main" val="2174998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of a sampling of the craters from database website. Approximately complete from craters larger than 1-2 km in size.</a:t>
            </a:r>
          </a:p>
          <a:p>
            <a:endParaRPr lang="en-US" dirty="0"/>
          </a:p>
          <a:p>
            <a:r>
              <a:rPr lang="en-US" dirty="0"/>
              <a:t>Image credit: https://astrogeology.usgs.gov/search/map/Moon/Research/Craters/lunar_crater_database_robbins_2018</a:t>
            </a:r>
          </a:p>
        </p:txBody>
      </p:sp>
      <p:sp>
        <p:nvSpPr>
          <p:cNvPr id="4" name="Slide Number Placeholder 3"/>
          <p:cNvSpPr>
            <a:spLocks noGrp="1"/>
          </p:cNvSpPr>
          <p:nvPr>
            <p:ph type="sldNum" sz="quarter" idx="5"/>
          </p:nvPr>
        </p:nvSpPr>
        <p:spPr/>
        <p:txBody>
          <a:bodyPr/>
          <a:lstStyle/>
          <a:p>
            <a:fld id="{EB3DA8EE-BE46-464A-B9ED-639C808FE555}" type="slidenum">
              <a:rPr lang="en-US" smtClean="0"/>
              <a:t>7</a:t>
            </a:fld>
            <a:endParaRPr lang="en-US"/>
          </a:p>
        </p:txBody>
      </p:sp>
    </p:spTree>
    <p:extLst>
      <p:ext uri="{BB962C8B-B14F-4D97-AF65-F5344CB8AC3E}">
        <p14:creationId xmlns:p14="http://schemas.microsoft.com/office/powerpoint/2010/main" val="10403639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a:ext>
            </a:extLst>
          </a:blip>
          <a:srcRect/>
          <a:stretch/>
        </p:blipFill>
        <p:spPr>
          <a:xfrm>
            <a:off x="-1" y="0"/>
            <a:ext cx="9144000" cy="5143500"/>
          </a:xfrm>
          <a:prstGeom prst="rect">
            <a:avLst/>
          </a:prstGeom>
          <a:effectLst/>
        </p:spPr>
      </p:pic>
      <p:sp>
        <p:nvSpPr>
          <p:cNvPr id="2" name="Title 1"/>
          <p:cNvSpPr>
            <a:spLocks noGrp="1"/>
          </p:cNvSpPr>
          <p:nvPr>
            <p:ph type="ctrTitle" hasCustomPrompt="1"/>
          </p:nvPr>
        </p:nvSpPr>
        <p:spPr bwMode="white">
          <a:xfrm>
            <a:off x="0" y="954412"/>
            <a:ext cx="9144000" cy="543049"/>
          </a:xfrm>
          <a:prstGeom prst="rect">
            <a:avLst/>
          </a:prstGeom>
        </p:spPr>
        <p:txBody>
          <a:bodyPr/>
          <a:lstStyle>
            <a:lvl1pPr>
              <a:defRPr sz="5000"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2500263"/>
            <a:ext cx="9144000" cy="822325"/>
          </a:xfrm>
          <a:prstGeom prst="rect">
            <a:avLst/>
          </a:prstGeom>
        </p:spPr>
        <p:txBody>
          <a:bodyPr/>
          <a:lstStyle>
            <a:lvl1pPr marL="0" indent="0" algn="ctr">
              <a:buFontTx/>
              <a:buNone/>
              <a:defRPr>
                <a:solidFill>
                  <a:schemeClr val="bg1"/>
                </a:solidFill>
              </a:defRPr>
            </a:lvl1pPr>
          </a:lstStyle>
          <a:p>
            <a:r>
              <a:rPr lang="en-US" sz="1800" dirty="0"/>
              <a:t>DEPARTMENT OR SUBTITLE</a:t>
            </a:r>
          </a:p>
          <a:p>
            <a:r>
              <a:rPr lang="en-US" sz="1800" dirty="0"/>
              <a:t>XX/XX/XX</a:t>
            </a:r>
          </a:p>
        </p:txBody>
      </p:sp>
      <p:pic>
        <p:nvPicPr>
          <p:cNvPr id="12" name="Picture 2"/>
          <p:cNvPicPr>
            <a:picLocks noChangeAspect="1" noChangeArrowheads="1"/>
          </p:cNvPicPr>
          <p:nvPr userDrawn="1"/>
        </p:nvPicPr>
        <p:blipFill>
          <a:blip r:embed="rId4"/>
          <a:srcRect/>
          <a:stretch/>
        </p:blipFill>
        <p:spPr bwMode="auto">
          <a:xfrm>
            <a:off x="3846493" y="3944337"/>
            <a:ext cx="1451011" cy="77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029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9144000" cy="4779168"/>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hasCustomPrompt="1"/>
          </p:nvPr>
        </p:nvSpPr>
        <p:spPr>
          <a:xfrm>
            <a:off x="214256" y="840664"/>
            <a:ext cx="8315851" cy="543049"/>
          </a:xfrm>
          <a:prstGeom prst="rect">
            <a:avLst/>
          </a:prstGeom>
          <a:ln>
            <a:noFill/>
          </a:ln>
        </p:spPr>
        <p:txBody>
          <a:bodyPr/>
          <a:lstStyle>
            <a:lvl1pPr algn="l">
              <a:defRPr sz="5000"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7" name="Rectangle 6">
            <a:extLst>
              <a:ext uri="{FF2B5EF4-FFF2-40B4-BE49-F238E27FC236}">
                <a16:creationId xmlns:a16="http://schemas.microsoft.com/office/drawing/2014/main" id="{F5E8BDAD-210F-20A3-1DBB-DEB6230921E6}"/>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ate Placeholder 3">
            <a:extLst>
              <a:ext uri="{FF2B5EF4-FFF2-40B4-BE49-F238E27FC236}">
                <a16:creationId xmlns:a16="http://schemas.microsoft.com/office/drawing/2014/main" id="{A799D6B7-7A79-E60F-7347-C3B74962D220}"/>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4/24/2024</a:t>
            </a:fld>
            <a:endParaRPr lang="en-US" dirty="0">
              <a:solidFill>
                <a:srgbClr val="FFFFFF"/>
              </a:solidFill>
            </a:endParaRPr>
          </a:p>
        </p:txBody>
      </p:sp>
      <p:sp>
        <p:nvSpPr>
          <p:cNvPr id="14" name="Footer Placeholder 4">
            <a:extLst>
              <a:ext uri="{FF2B5EF4-FFF2-40B4-BE49-F238E27FC236}">
                <a16:creationId xmlns:a16="http://schemas.microsoft.com/office/drawing/2014/main" id="{DE64BAB5-F85B-26D8-0E7A-FD2A9D755152}"/>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15" name="Slide Number Placeholder 5">
            <a:extLst>
              <a:ext uri="{FF2B5EF4-FFF2-40B4-BE49-F238E27FC236}">
                <a16:creationId xmlns:a16="http://schemas.microsoft.com/office/drawing/2014/main" id="{1E4E096B-2DDB-E5A3-8E3D-B4B3F75B825B}"/>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8" name="Picture 3">
            <a:extLst>
              <a:ext uri="{FF2B5EF4-FFF2-40B4-BE49-F238E27FC236}">
                <a16:creationId xmlns:a16="http://schemas.microsoft.com/office/drawing/2014/main" id="{7A8EB8E3-18EA-564E-47DD-821AB10EDF0B}"/>
              </a:ext>
            </a:extLst>
          </p:cNvPr>
          <p:cNvPicPr>
            <a:picLocks noChangeAspect="1" noChangeArrowheads="1"/>
          </p:cNvPicPr>
          <p:nvPr userDrawn="1"/>
        </p:nvPicPr>
        <p:blipFill>
          <a:blip r:embed="rId2"/>
          <a:srcRect/>
          <a:stretch/>
        </p:blipFill>
        <p:spPr bwMode="auto">
          <a:xfrm>
            <a:off x="360640" y="4684885"/>
            <a:ext cx="67475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388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4256" y="840664"/>
            <a:ext cx="8315851" cy="543049"/>
          </a:xfrm>
          <a:prstGeom prst="rect">
            <a:avLst/>
          </a:prstGeom>
          <a:ln>
            <a:noFill/>
          </a:ln>
        </p:spPr>
        <p:txBody>
          <a:bodyPr/>
          <a:lstStyle>
            <a:lvl1pPr algn="l">
              <a:defRPr sz="5000" b="1" spc="0" baseline="0">
                <a:solidFill>
                  <a:schemeClr val="tx1"/>
                </a:solidFill>
                <a:effectLst/>
                <a:latin typeface="Arial"/>
                <a:cs typeface="Arial"/>
              </a:defRPr>
            </a:lvl1pPr>
          </a:lstStyle>
          <a:p>
            <a:r>
              <a:rPr lang="en-US" dirty="0"/>
              <a:t>Divider Slide 1</a:t>
            </a:r>
            <a:br>
              <a:rPr lang="en-US" dirty="0"/>
            </a:br>
            <a:r>
              <a:rPr lang="en-US" dirty="0"/>
              <a:t>Two Lines Max</a:t>
            </a:r>
          </a:p>
        </p:txBody>
      </p:sp>
      <p:sp>
        <p:nvSpPr>
          <p:cNvPr id="7" name="Rectangle 6">
            <a:extLst>
              <a:ext uri="{FF2B5EF4-FFF2-40B4-BE49-F238E27FC236}">
                <a16:creationId xmlns:a16="http://schemas.microsoft.com/office/drawing/2014/main" id="{6114D57D-D190-7290-8FA5-764A5D3C169A}"/>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CEDAAF71-F1FD-2984-44BD-64645CF54863}"/>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4/24/2024</a:t>
            </a:fld>
            <a:endParaRPr lang="en-US" dirty="0">
              <a:solidFill>
                <a:srgbClr val="FFFFFF"/>
              </a:solidFill>
            </a:endParaRPr>
          </a:p>
        </p:txBody>
      </p:sp>
      <p:sp>
        <p:nvSpPr>
          <p:cNvPr id="11" name="Slide Number Placeholder 5">
            <a:extLst>
              <a:ext uri="{FF2B5EF4-FFF2-40B4-BE49-F238E27FC236}">
                <a16:creationId xmlns:a16="http://schemas.microsoft.com/office/drawing/2014/main" id="{07A5FDF7-D924-AA1A-111D-7803069E1B9C}"/>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2" name="Picture 3">
            <a:extLst>
              <a:ext uri="{FF2B5EF4-FFF2-40B4-BE49-F238E27FC236}">
                <a16:creationId xmlns:a16="http://schemas.microsoft.com/office/drawing/2014/main" id="{29951EFC-0FCA-D0F7-6D4F-9189533898EB}"/>
              </a:ext>
            </a:extLst>
          </p:cNvPr>
          <p:cNvPicPr>
            <a:picLocks noChangeAspect="1" noChangeArrowheads="1"/>
          </p:cNvPicPr>
          <p:nvPr userDrawn="1"/>
        </p:nvPicPr>
        <p:blipFill>
          <a:blip r:embed="rId2"/>
          <a:srcRect/>
          <a:stretch/>
        </p:blipFill>
        <p:spPr bwMode="auto">
          <a:xfrm>
            <a:off x="360640" y="4712595"/>
            <a:ext cx="67475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05860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a:ext>
            </a:extLst>
          </a:blip>
          <a:srcRect/>
          <a:stretch/>
        </p:blipFill>
        <p:spPr>
          <a:xfrm>
            <a:off x="-1" y="0"/>
            <a:ext cx="9144000" cy="5143500"/>
          </a:xfrm>
          <a:prstGeom prst="rect">
            <a:avLst/>
          </a:prstGeom>
          <a:effectLst/>
        </p:spPr>
      </p:pic>
      <p:pic>
        <p:nvPicPr>
          <p:cNvPr id="1026" name="Picture 2"/>
          <p:cNvPicPr>
            <a:picLocks noChangeAspect="1" noChangeArrowheads="1"/>
          </p:cNvPicPr>
          <p:nvPr userDrawn="1"/>
        </p:nvPicPr>
        <p:blipFill>
          <a:blip r:embed="rId4"/>
          <a:srcRect/>
          <a:stretch/>
        </p:blipFill>
        <p:spPr bwMode="auto">
          <a:xfrm>
            <a:off x="3490965" y="1997350"/>
            <a:ext cx="2162067" cy="114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4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userDrawn="1"/>
        </p:nvPicPr>
        <p:blipFill>
          <a:blip r:embed="rId2"/>
          <a:srcRect/>
          <a:stretch/>
        </p:blipFill>
        <p:spPr bwMode="auto">
          <a:xfrm>
            <a:off x="3490966" y="1997350"/>
            <a:ext cx="2162067" cy="114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4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2371988"/>
            <a:ext cx="9144000" cy="2782206"/>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ctrTitle" hasCustomPrompt="1"/>
          </p:nvPr>
        </p:nvSpPr>
        <p:spPr bwMode="white">
          <a:xfrm>
            <a:off x="216322" y="2662273"/>
            <a:ext cx="8315851" cy="543049"/>
          </a:xfrm>
          <a:prstGeom prst="rect">
            <a:avLst/>
          </a:prstGeom>
          <a:ln>
            <a:noFill/>
          </a:ln>
        </p:spPr>
        <p:txBody>
          <a:bodyPr/>
          <a:lstStyle>
            <a:lvl1pPr algn="l">
              <a:defRPr sz="48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241489" y="4384549"/>
            <a:ext cx="8315851" cy="457076"/>
          </a:xfrm>
          <a:prstGeom prst="rect">
            <a:avLst/>
          </a:prstGeom>
          <a:ln>
            <a:noFill/>
          </a:ln>
        </p:spPr>
        <p:txBody>
          <a:bodyPr/>
          <a:lstStyle>
            <a:lvl1pPr marL="0" indent="0" algn="l">
              <a:buNone/>
              <a:defRPr sz="1400" kern="500" spc="240" baseline="0">
                <a:solidFill>
                  <a:srgbClr val="FFFFFF"/>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3175" y="2333419"/>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2"/>
          <a:srcRect/>
          <a:stretch/>
        </p:blipFill>
        <p:spPr bwMode="black">
          <a:xfrm>
            <a:off x="434100" y="548193"/>
            <a:ext cx="1548505" cy="82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90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9144001" cy="5143500"/>
          </a:xfrm>
          <a:prstGeom prst="rect">
            <a:avLst/>
          </a:prstGeom>
          <a:noFill/>
          <a:ln>
            <a:noFill/>
          </a:ln>
        </p:spPr>
      </p:pic>
      <p:sp>
        <p:nvSpPr>
          <p:cNvPr id="2" name="Title 1"/>
          <p:cNvSpPr>
            <a:spLocks noGrp="1"/>
          </p:cNvSpPr>
          <p:nvPr>
            <p:ph type="ctrTitle" hasCustomPrompt="1"/>
          </p:nvPr>
        </p:nvSpPr>
        <p:spPr>
          <a:xfrm>
            <a:off x="216322" y="1938892"/>
            <a:ext cx="8315851" cy="543049"/>
          </a:xfrm>
          <a:prstGeom prst="rect">
            <a:avLst/>
          </a:prstGeom>
          <a:ln>
            <a:noFill/>
          </a:ln>
        </p:spPr>
        <p:txBody>
          <a:bodyPr/>
          <a:lstStyle>
            <a:lvl1pPr algn="l">
              <a:defRPr sz="48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241489" y="3580411"/>
            <a:ext cx="8315851" cy="457076"/>
          </a:xfrm>
          <a:prstGeom prst="rect">
            <a:avLst/>
          </a:prstGeom>
          <a:ln>
            <a:noFill/>
          </a:ln>
        </p:spPr>
        <p:txBody>
          <a:bodyPr/>
          <a:lstStyle>
            <a:lvl1pPr marL="0" indent="0" algn="l">
              <a:buNone/>
              <a:defRPr sz="1400" kern="500" spc="240" baseline="0">
                <a:solidFill>
                  <a:srgbClr val="FFFFFF"/>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DEPARTMENT OR SUBTITLE     |    11/30/17</a:t>
            </a:r>
          </a:p>
        </p:txBody>
      </p:sp>
      <p:pic>
        <p:nvPicPr>
          <p:cNvPr id="3075" name="Picture 3"/>
          <p:cNvPicPr>
            <a:picLocks noChangeAspect="1" noChangeArrowheads="1"/>
          </p:cNvPicPr>
          <p:nvPr userDrawn="1"/>
        </p:nvPicPr>
        <p:blipFill>
          <a:blip r:embed="rId3"/>
          <a:srcRect/>
          <a:stretch/>
        </p:blipFill>
        <p:spPr bwMode="auto">
          <a:xfrm>
            <a:off x="310059" y="4318969"/>
            <a:ext cx="1022030" cy="54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776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4/24/2024</a:t>
            </a:fld>
            <a:endParaRPr lang="en-US" dirty="0">
              <a:solidFill>
                <a:srgbClr val="FFFFFF"/>
              </a:solidFill>
            </a:endParaRPr>
          </a:p>
        </p:txBody>
      </p:sp>
      <p:sp>
        <p:nvSpPr>
          <p:cNvPr id="18"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sp>
        <p:nvSpPr>
          <p:cNvPr id="8" name="Text Placeholder 8"/>
          <p:cNvSpPr>
            <a:spLocks noGrp="1"/>
          </p:cNvSpPr>
          <p:nvPr>
            <p:ph type="body" sz="quarter" idx="14" hasCustomPrompt="1"/>
          </p:nvPr>
        </p:nvSpPr>
        <p:spPr>
          <a:xfrm>
            <a:off x="224416" y="202610"/>
            <a:ext cx="8324645" cy="394288"/>
          </a:xfrm>
          <a:prstGeom prst="rect">
            <a:avLst/>
          </a:prstGeom>
        </p:spPr>
        <p:txBody>
          <a:bodyPr vert="horz"/>
          <a:lstStyle>
            <a:lvl1pPr marL="0" indent="0">
              <a:spcAft>
                <a:spcPts val="1800"/>
              </a:spcAft>
              <a:buFontTx/>
              <a:buNone/>
              <a:defRPr sz="1800" b="0" spc="100" baseline="0">
                <a:solidFill>
                  <a:schemeClr val="tx1"/>
                </a:solidFill>
              </a:defRPr>
            </a:lvl1pPr>
            <a:lvl2pPr marL="169863" indent="-169863">
              <a:spcBef>
                <a:spcPts val="2000"/>
              </a:spcBef>
              <a:buClr>
                <a:srgbClr val="DB091C"/>
              </a:buClr>
              <a:buFont typeface="Wingdings" panose="05000000000000000000" pitchFamily="2" charset="2"/>
              <a:buChar char="§"/>
              <a:defRPr sz="1800" baseline="0">
                <a:solidFill>
                  <a:schemeClr val="tx1"/>
                </a:solidFill>
              </a:defRPr>
            </a:lvl2pPr>
            <a:lvl3pPr marL="398463" indent="-171450">
              <a:spcBef>
                <a:spcPts val="600"/>
              </a:spcBef>
              <a:buClr>
                <a:srgbClr val="DB091C"/>
              </a:buClr>
              <a:buFont typeface="Arial" panose="020B0604020202020204" pitchFamily="34" charset="0"/>
              <a:buChar char="−"/>
              <a:defRPr sz="1400"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p:cNvPicPr>
            <a:picLocks noChangeAspect="1" noChangeArrowheads="1"/>
          </p:cNvPicPr>
          <p:nvPr userDrawn="1"/>
        </p:nvPicPr>
        <p:blipFill>
          <a:blip r:embed="rId2"/>
          <a:srcRect/>
          <a:stretch/>
        </p:blipFill>
        <p:spPr bwMode="auto">
          <a:xfrm>
            <a:off x="360640" y="4712595"/>
            <a:ext cx="674757" cy="3585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24416" y="788979"/>
            <a:ext cx="6257925"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2761222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4572000" y="596898"/>
            <a:ext cx="4572000" cy="4138219"/>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24416" y="202609"/>
            <a:ext cx="8324645" cy="394289"/>
          </a:xfrm>
          <a:prstGeom prst="rect">
            <a:avLst/>
          </a:prstGeom>
        </p:spPr>
        <p:txBody>
          <a:bodyPr vert="horz"/>
          <a:lstStyle>
            <a:lvl1pPr marL="0" indent="0">
              <a:spcAft>
                <a:spcPts val="1800"/>
              </a:spcAft>
              <a:buFontTx/>
              <a:buNone/>
              <a:defRPr sz="1800" b="0" spc="100" baseline="0">
                <a:solidFill>
                  <a:schemeClr val="tx1"/>
                </a:solidFill>
              </a:defRPr>
            </a:lvl1pPr>
            <a:lvl2pPr marL="169863" indent="-169863">
              <a:spcBef>
                <a:spcPts val="2000"/>
              </a:spcBef>
              <a:buClr>
                <a:srgbClr val="DB091C"/>
              </a:buClr>
              <a:buFont typeface="Wingdings" panose="05000000000000000000" pitchFamily="2" charset="2"/>
              <a:buChar char="§"/>
              <a:defRPr sz="1800" baseline="0">
                <a:solidFill>
                  <a:srgbClr val="5F6062"/>
                </a:solidFill>
              </a:defRPr>
            </a:lvl2pPr>
            <a:lvl3pPr marL="398463" indent="-171450">
              <a:spcBef>
                <a:spcPts val="600"/>
              </a:spcBef>
              <a:buClr>
                <a:srgbClr val="DB091C"/>
              </a:buClr>
              <a:buFont typeface="Arial" panose="020B0604020202020204" pitchFamily="34" charset="0"/>
              <a:buChar char="−"/>
              <a:defRPr sz="1400"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3" name="Text Placeholder 6"/>
          <p:cNvSpPr>
            <a:spLocks noGrp="1"/>
          </p:cNvSpPr>
          <p:nvPr>
            <p:ph type="body" sz="quarter" idx="18" hasCustomPrompt="1"/>
          </p:nvPr>
        </p:nvSpPr>
        <p:spPr>
          <a:xfrm>
            <a:off x="224416" y="781050"/>
            <a:ext cx="6257925" cy="2085205"/>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
        <p:nvSpPr>
          <p:cNvPr id="11" name="Rectangle 10">
            <a:extLst>
              <a:ext uri="{FF2B5EF4-FFF2-40B4-BE49-F238E27FC236}">
                <a16:creationId xmlns:a16="http://schemas.microsoft.com/office/drawing/2014/main" id="{C0F7B62C-9459-FE96-4FEA-4536145EFED9}"/>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ate Placeholder 3">
            <a:extLst>
              <a:ext uri="{FF2B5EF4-FFF2-40B4-BE49-F238E27FC236}">
                <a16:creationId xmlns:a16="http://schemas.microsoft.com/office/drawing/2014/main" id="{A6B96196-0D60-EC02-6990-439C5C992871}"/>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4/24/2024</a:t>
            </a:fld>
            <a:endParaRPr lang="en-US" dirty="0">
              <a:solidFill>
                <a:srgbClr val="FFFFFF"/>
              </a:solidFill>
            </a:endParaRPr>
          </a:p>
        </p:txBody>
      </p:sp>
      <p:sp>
        <p:nvSpPr>
          <p:cNvPr id="17" name="Footer Placeholder 4">
            <a:extLst>
              <a:ext uri="{FF2B5EF4-FFF2-40B4-BE49-F238E27FC236}">
                <a16:creationId xmlns:a16="http://schemas.microsoft.com/office/drawing/2014/main" id="{46D6C591-AE1B-FD20-663F-DFD14F24D1BA}"/>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18" name="Slide Number Placeholder 5">
            <a:extLst>
              <a:ext uri="{FF2B5EF4-FFF2-40B4-BE49-F238E27FC236}">
                <a16:creationId xmlns:a16="http://schemas.microsoft.com/office/drawing/2014/main" id="{52547F23-7CBA-7FD1-DEF0-FEDBCC7AB9BD}"/>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9" name="Picture 3">
            <a:extLst>
              <a:ext uri="{FF2B5EF4-FFF2-40B4-BE49-F238E27FC236}">
                <a16:creationId xmlns:a16="http://schemas.microsoft.com/office/drawing/2014/main" id="{74262F11-0424-4E1A-7696-0CD446DCC811}"/>
              </a:ext>
            </a:extLst>
          </p:cNvPr>
          <p:cNvPicPr>
            <a:picLocks noChangeAspect="1" noChangeArrowheads="1"/>
          </p:cNvPicPr>
          <p:nvPr userDrawn="1"/>
        </p:nvPicPr>
        <p:blipFill>
          <a:blip r:embed="rId2"/>
          <a:srcRect/>
          <a:stretch/>
        </p:blipFill>
        <p:spPr bwMode="auto">
          <a:xfrm>
            <a:off x="360640" y="4712595"/>
            <a:ext cx="67475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09301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596898"/>
            <a:ext cx="4572000" cy="4138219"/>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24416" y="202609"/>
            <a:ext cx="8324645" cy="394289"/>
          </a:xfrm>
          <a:prstGeom prst="rect">
            <a:avLst/>
          </a:prstGeom>
        </p:spPr>
        <p:txBody>
          <a:bodyPr vert="horz"/>
          <a:lstStyle>
            <a:lvl1pPr marL="0" indent="0">
              <a:spcAft>
                <a:spcPts val="1800"/>
              </a:spcAft>
              <a:buFontTx/>
              <a:buNone/>
              <a:defRPr sz="1800" b="0" spc="100" baseline="0">
                <a:solidFill>
                  <a:schemeClr val="tx1"/>
                </a:solidFill>
              </a:defRPr>
            </a:lvl1pPr>
            <a:lvl2pPr marL="169863" indent="-169863">
              <a:spcBef>
                <a:spcPts val="2000"/>
              </a:spcBef>
              <a:buClr>
                <a:srgbClr val="DB091C"/>
              </a:buClr>
              <a:buFont typeface="Wingdings" panose="05000000000000000000" pitchFamily="2" charset="2"/>
              <a:buChar char="§"/>
              <a:defRPr sz="1800" baseline="0">
                <a:solidFill>
                  <a:srgbClr val="5F6062"/>
                </a:solidFill>
              </a:defRPr>
            </a:lvl2pPr>
            <a:lvl3pPr marL="398463" indent="-171450">
              <a:spcBef>
                <a:spcPts val="600"/>
              </a:spcBef>
              <a:buClr>
                <a:srgbClr val="DB091C"/>
              </a:buClr>
              <a:buFont typeface="Arial" panose="020B0604020202020204" pitchFamily="34" charset="0"/>
              <a:buChar char="−"/>
              <a:defRPr sz="1400"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3" name="Text Placeholder 6"/>
          <p:cNvSpPr>
            <a:spLocks noGrp="1"/>
          </p:cNvSpPr>
          <p:nvPr>
            <p:ph type="body" sz="quarter" idx="18" hasCustomPrompt="1"/>
          </p:nvPr>
        </p:nvSpPr>
        <p:spPr>
          <a:xfrm>
            <a:off x="4815282" y="774693"/>
            <a:ext cx="4074718" cy="2091562"/>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
        <p:nvSpPr>
          <p:cNvPr id="2" name="Rectangle 1">
            <a:extLst>
              <a:ext uri="{FF2B5EF4-FFF2-40B4-BE49-F238E27FC236}">
                <a16:creationId xmlns:a16="http://schemas.microsoft.com/office/drawing/2014/main" id="{A74ADA0C-413A-3554-E753-0EC7A143FDB0}"/>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3942ED46-15F5-FE48-0E1B-621A0AD23DAD}"/>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4/24/2024</a:t>
            </a:fld>
            <a:endParaRPr lang="en-US" dirty="0">
              <a:solidFill>
                <a:srgbClr val="FFFFFF"/>
              </a:solidFill>
            </a:endParaRPr>
          </a:p>
        </p:txBody>
      </p:sp>
      <p:sp>
        <p:nvSpPr>
          <p:cNvPr id="5" name="Footer Placeholder 4">
            <a:extLst>
              <a:ext uri="{FF2B5EF4-FFF2-40B4-BE49-F238E27FC236}">
                <a16:creationId xmlns:a16="http://schemas.microsoft.com/office/drawing/2014/main" id="{5FC05668-3122-ADE3-0FDA-0A10637F08E0}"/>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6" name="Slide Number Placeholder 5">
            <a:extLst>
              <a:ext uri="{FF2B5EF4-FFF2-40B4-BE49-F238E27FC236}">
                <a16:creationId xmlns:a16="http://schemas.microsoft.com/office/drawing/2014/main" id="{52B066E2-F92F-A317-F78F-6CE0C925B019}"/>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1" name="Picture 3">
            <a:extLst>
              <a:ext uri="{FF2B5EF4-FFF2-40B4-BE49-F238E27FC236}">
                <a16:creationId xmlns:a16="http://schemas.microsoft.com/office/drawing/2014/main" id="{2931D1E0-947D-E3C7-6BC3-A423238DE559}"/>
              </a:ext>
            </a:extLst>
          </p:cNvPr>
          <p:cNvPicPr>
            <a:picLocks noChangeAspect="1" noChangeArrowheads="1"/>
          </p:cNvPicPr>
          <p:nvPr userDrawn="1"/>
        </p:nvPicPr>
        <p:blipFill>
          <a:blip r:embed="rId2"/>
          <a:srcRect/>
          <a:stretch/>
        </p:blipFill>
        <p:spPr bwMode="auto">
          <a:xfrm>
            <a:off x="360640" y="4712595"/>
            <a:ext cx="67475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32929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6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0"/>
            <a:ext cx="9144001" cy="4792905"/>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Text Placeholder 8"/>
          <p:cNvSpPr>
            <a:spLocks noGrp="1"/>
          </p:cNvSpPr>
          <p:nvPr>
            <p:ph type="body" sz="quarter" idx="14" hasCustomPrompt="1"/>
          </p:nvPr>
        </p:nvSpPr>
        <p:spPr>
          <a:xfrm>
            <a:off x="224416" y="202610"/>
            <a:ext cx="8324645" cy="394288"/>
          </a:xfrm>
          <a:prstGeom prst="rect">
            <a:avLst/>
          </a:prstGeom>
        </p:spPr>
        <p:txBody>
          <a:bodyPr vert="horz"/>
          <a:lstStyle>
            <a:lvl1pPr marL="0" indent="0">
              <a:spcAft>
                <a:spcPts val="1800"/>
              </a:spcAft>
              <a:buFontTx/>
              <a:buNone/>
              <a:defRPr sz="1800" b="0" spc="100" baseline="0">
                <a:solidFill>
                  <a:schemeClr val="bg1"/>
                </a:solidFill>
              </a:defRPr>
            </a:lvl1pPr>
            <a:lvl2pPr marL="169863" indent="-169863">
              <a:spcBef>
                <a:spcPts val="2000"/>
              </a:spcBef>
              <a:buClr>
                <a:schemeClr val="bg1"/>
              </a:buClr>
              <a:buFont typeface="Wingdings" panose="05000000000000000000" pitchFamily="2" charset="2"/>
              <a:buChar char="§"/>
              <a:defRPr sz="1800" baseline="0">
                <a:solidFill>
                  <a:schemeClr val="bg1"/>
                </a:solidFill>
              </a:defRPr>
            </a:lvl2pPr>
            <a:lvl3pPr marL="398463" indent="-171450">
              <a:spcBef>
                <a:spcPts val="600"/>
              </a:spcBef>
              <a:buClr>
                <a:schemeClr val="bg1"/>
              </a:buClr>
              <a:buFont typeface="Arial" panose="020B0604020202020204" pitchFamily="34" charset="0"/>
              <a:buChar char="−"/>
              <a:defRPr sz="1400"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596897"/>
            <a:ext cx="9144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Text Placeholder 4"/>
          <p:cNvSpPr>
            <a:spLocks noGrp="1"/>
          </p:cNvSpPr>
          <p:nvPr>
            <p:ph type="body" sz="quarter" idx="15" hasCustomPrompt="1"/>
          </p:nvPr>
        </p:nvSpPr>
        <p:spPr>
          <a:xfrm>
            <a:off x="223838" y="767299"/>
            <a:ext cx="5113337" cy="1902085"/>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prstClr val="white"/>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prstClr val="white"/>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prstClr val="white"/>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white"/>
                </a:solidFill>
                <a:effectLst/>
                <a:uLnTx/>
                <a:uFillTx/>
                <a:latin typeface="+mn-lt"/>
                <a:ea typeface="+mn-ea"/>
                <a:cs typeface="+mn-cs"/>
              </a:rPr>
              <a:t>pt</a:t>
            </a:r>
            <a:r>
              <a:rPr kumimoji="0" lang="en-US" sz="1800" b="0" i="0" u="none" strike="noStrike" kern="1200" cap="none" spc="0" normalizeH="0" baseline="0" noProof="0" dirty="0">
                <a:ln>
                  <a:noFill/>
                </a:ln>
                <a:solidFill>
                  <a:prstClr val="white"/>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prstClr val="white"/>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white"/>
                </a:solidFill>
                <a:effectLst/>
                <a:uLnTx/>
                <a:uFillTx/>
                <a:latin typeface="+mn-lt"/>
                <a:ea typeface="+mn-ea"/>
                <a:cs typeface="+mn-cs"/>
              </a:rPr>
              <a:t>pt</a:t>
            </a:r>
            <a:r>
              <a:rPr kumimoji="0" lang="en-US" sz="1400" b="0" i="0" u="none" strike="noStrike" kern="1200" cap="none" spc="0" normalizeH="0" baseline="0" noProof="0" dirty="0">
                <a:ln>
                  <a:noFill/>
                </a:ln>
                <a:solidFill>
                  <a:prstClr val="white"/>
                </a:solidFill>
                <a:effectLst/>
                <a:uLnTx/>
                <a:uFillTx/>
                <a:latin typeface="+mn-lt"/>
                <a:ea typeface="+mn-ea"/>
                <a:cs typeface="+mn-cs"/>
              </a:rPr>
              <a:t> – Black</a:t>
            </a:r>
          </a:p>
        </p:txBody>
      </p:sp>
      <p:sp>
        <p:nvSpPr>
          <p:cNvPr id="3" name="Rectangle 2">
            <a:extLst>
              <a:ext uri="{FF2B5EF4-FFF2-40B4-BE49-F238E27FC236}">
                <a16:creationId xmlns:a16="http://schemas.microsoft.com/office/drawing/2014/main" id="{F94C1E08-42E8-E270-4158-6D953F240E19}"/>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D93AE2A0-E6FA-D552-A501-BC51800581EE}"/>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4/24/2024</a:t>
            </a:fld>
            <a:endParaRPr lang="en-US" dirty="0">
              <a:solidFill>
                <a:srgbClr val="FFFFFF"/>
              </a:solidFill>
            </a:endParaRPr>
          </a:p>
        </p:txBody>
      </p:sp>
      <p:sp>
        <p:nvSpPr>
          <p:cNvPr id="5" name="Footer Placeholder 4">
            <a:extLst>
              <a:ext uri="{FF2B5EF4-FFF2-40B4-BE49-F238E27FC236}">
                <a16:creationId xmlns:a16="http://schemas.microsoft.com/office/drawing/2014/main" id="{6BE0B690-9E0A-F6E7-D295-391AC5DA48D8}"/>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6" name="Slide Number Placeholder 5">
            <a:extLst>
              <a:ext uri="{FF2B5EF4-FFF2-40B4-BE49-F238E27FC236}">
                <a16:creationId xmlns:a16="http://schemas.microsoft.com/office/drawing/2014/main" id="{D4AEFB21-0351-74F0-EC51-574E64888A0C}"/>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0" name="Picture 3">
            <a:extLst>
              <a:ext uri="{FF2B5EF4-FFF2-40B4-BE49-F238E27FC236}">
                <a16:creationId xmlns:a16="http://schemas.microsoft.com/office/drawing/2014/main" id="{1EFA31C9-BCBD-1A3F-221C-00D56F4AE5AF}"/>
              </a:ext>
            </a:extLst>
          </p:cNvPr>
          <p:cNvPicPr>
            <a:picLocks noChangeAspect="1" noChangeArrowheads="1"/>
          </p:cNvPicPr>
          <p:nvPr userDrawn="1"/>
        </p:nvPicPr>
        <p:blipFill>
          <a:blip r:embed="rId2"/>
          <a:srcRect/>
          <a:stretch/>
        </p:blipFill>
        <p:spPr bwMode="auto">
          <a:xfrm>
            <a:off x="360640" y="4712595"/>
            <a:ext cx="67475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0057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4735116"/>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20253" y="3206125"/>
            <a:ext cx="8229600" cy="857250"/>
          </a:xfrm>
          <a:prstGeom prst="rect">
            <a:avLst/>
          </a:prstGeom>
        </p:spPr>
        <p:txBody>
          <a:bodyPr vert="horz"/>
          <a:lstStyle>
            <a:lvl1pPr algn="l">
              <a:defRPr sz="5400"/>
            </a:lvl1pPr>
          </a:lstStyle>
          <a:p>
            <a:pPr>
              <a:lnSpc>
                <a:spcPct val="80000"/>
              </a:lnSpc>
            </a:pPr>
            <a:r>
              <a:rPr lang="en-US" sz="4400" b="1" dirty="0">
                <a:solidFill>
                  <a:schemeClr val="bg1"/>
                </a:solidFill>
                <a:effectLst>
                  <a:outerShdw blurRad="50800" dist="38100" dir="2700000" algn="tl" rotWithShape="0">
                    <a:prstClr val="black">
                      <a:alpha val="40000"/>
                    </a:prstClr>
                  </a:outerShdw>
                </a:effectLst>
              </a:rPr>
              <a:t>“</a:t>
            </a:r>
            <a:r>
              <a:rPr lang="en-US" sz="3600" b="1" dirty="0">
                <a:solidFill>
                  <a:schemeClr val="bg1"/>
                </a:solidFill>
                <a:effectLst>
                  <a:outerShdw blurRad="50800" dist="38100" dir="2700000" algn="tl" rotWithShape="0">
                    <a:prstClr val="black">
                      <a:alpha val="40000"/>
                    </a:prstClr>
                  </a:outerShdw>
                </a:effectLst>
              </a:rPr>
              <a:t>This is an excellent location </a:t>
            </a:r>
            <a:br>
              <a:rPr lang="en-US" sz="3600" b="1" dirty="0">
                <a:solidFill>
                  <a:schemeClr val="bg1"/>
                </a:solidFill>
                <a:effectLst>
                  <a:outerShdw blurRad="50800" dist="38100" dir="2700000" algn="tl" rotWithShape="0">
                    <a:prstClr val="black">
                      <a:alpha val="40000"/>
                    </a:prstClr>
                  </a:outerShdw>
                </a:effectLst>
              </a:rPr>
            </a:br>
            <a:r>
              <a:rPr lang="en-US" sz="3600" b="1" dirty="0">
                <a:solidFill>
                  <a:schemeClr val="bg1"/>
                </a:solidFill>
                <a:effectLst>
                  <a:outerShdw blurRad="50800" dist="38100" dir="2700000" algn="tl" rotWithShape="0">
                    <a:prstClr val="black">
                      <a:alpha val="40000"/>
                    </a:prstClr>
                  </a:outerShdw>
                </a:effectLst>
              </a:rPr>
              <a:t>  for a quote.</a:t>
            </a:r>
            <a:r>
              <a:rPr lang="en-US" sz="4400" b="1" dirty="0">
                <a:solidFill>
                  <a:schemeClr val="bg1"/>
                </a:solidFill>
                <a:effectLst>
                  <a:outerShdw blurRad="50800" dist="38100" dir="2700000" algn="tl" rotWithShape="0">
                    <a:prstClr val="black">
                      <a:alpha val="40000"/>
                    </a:prstClr>
                  </a:outerShdw>
                </a:effectLst>
              </a:rPr>
              <a:t>”</a:t>
            </a:r>
          </a:p>
        </p:txBody>
      </p:sp>
      <p:sp>
        <p:nvSpPr>
          <p:cNvPr id="7" name="Rectangle 6">
            <a:extLst>
              <a:ext uri="{FF2B5EF4-FFF2-40B4-BE49-F238E27FC236}">
                <a16:creationId xmlns:a16="http://schemas.microsoft.com/office/drawing/2014/main" id="{2F936487-D31D-1ACD-7E16-BFB5A990AB1E}"/>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644F7985-E702-B4F3-25CE-D68A7CE602C6}"/>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4/24/2024</a:t>
            </a:fld>
            <a:endParaRPr lang="en-US" dirty="0">
              <a:solidFill>
                <a:srgbClr val="FFFFFF"/>
              </a:solidFill>
            </a:endParaRPr>
          </a:p>
        </p:txBody>
      </p:sp>
      <p:sp>
        <p:nvSpPr>
          <p:cNvPr id="13" name="Footer Placeholder 4">
            <a:extLst>
              <a:ext uri="{FF2B5EF4-FFF2-40B4-BE49-F238E27FC236}">
                <a16:creationId xmlns:a16="http://schemas.microsoft.com/office/drawing/2014/main" id="{D48AFBE6-B225-C66B-170A-55CFD11FFBFC}"/>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14" name="Slide Number Placeholder 5">
            <a:extLst>
              <a:ext uri="{FF2B5EF4-FFF2-40B4-BE49-F238E27FC236}">
                <a16:creationId xmlns:a16="http://schemas.microsoft.com/office/drawing/2014/main" id="{A7649202-AD11-A099-FB2B-E5EDD743747B}"/>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5" name="Picture 3">
            <a:extLst>
              <a:ext uri="{FF2B5EF4-FFF2-40B4-BE49-F238E27FC236}">
                <a16:creationId xmlns:a16="http://schemas.microsoft.com/office/drawing/2014/main" id="{32B66FBA-F37C-6ACC-AC35-8AD4F98CCECB}"/>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2ABB353-FF7E-7DB5-02CB-053DC12DE129}"/>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A565C77F-7AFD-3E95-368F-14F2D87AEBB0}"/>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4/24/2024</a:t>
            </a:fld>
            <a:endParaRPr lang="en-US" dirty="0">
              <a:solidFill>
                <a:srgbClr val="FFFFFF"/>
              </a:solidFill>
            </a:endParaRPr>
          </a:p>
        </p:txBody>
      </p:sp>
      <p:sp>
        <p:nvSpPr>
          <p:cNvPr id="5" name="Footer Placeholder 4">
            <a:extLst>
              <a:ext uri="{FF2B5EF4-FFF2-40B4-BE49-F238E27FC236}">
                <a16:creationId xmlns:a16="http://schemas.microsoft.com/office/drawing/2014/main" id="{BD43886F-109D-B4BC-6D96-A2404DDF71E8}"/>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6" name="Slide Number Placeholder 5">
            <a:extLst>
              <a:ext uri="{FF2B5EF4-FFF2-40B4-BE49-F238E27FC236}">
                <a16:creationId xmlns:a16="http://schemas.microsoft.com/office/drawing/2014/main" id="{F2805324-923E-1FAB-1A87-4F5DEE21944C}"/>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9" name="Picture 3">
            <a:extLst>
              <a:ext uri="{FF2B5EF4-FFF2-40B4-BE49-F238E27FC236}">
                <a16:creationId xmlns:a16="http://schemas.microsoft.com/office/drawing/2014/main" id="{D4F9C31F-2D1F-0DC1-5EB9-3E10A282A722}"/>
              </a:ext>
            </a:extLst>
          </p:cNvPr>
          <p:cNvPicPr>
            <a:picLocks noChangeAspect="1" noChangeArrowheads="1"/>
          </p:cNvPicPr>
          <p:nvPr userDrawn="1"/>
        </p:nvPicPr>
        <p:blipFill>
          <a:blip r:embed="rId3"/>
          <a:srcRect/>
          <a:stretch/>
        </p:blipFill>
        <p:spPr bwMode="auto">
          <a:xfrm>
            <a:off x="360640" y="4712595"/>
            <a:ext cx="67475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945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2371988"/>
            <a:ext cx="9144000" cy="2771512"/>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175" y="2333419"/>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14255" y="562085"/>
            <a:ext cx="8315851" cy="724065"/>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4000" b="1" dirty="0">
                <a:solidFill>
                  <a:srgbClr val="54585A"/>
                </a:solidFill>
              </a:rPr>
              <a:t>Divider Slide 1</a:t>
            </a:r>
            <a:br>
              <a:rPr lang="en-US" sz="4000" b="1" dirty="0">
                <a:solidFill>
                  <a:srgbClr val="54585A"/>
                </a:solidFill>
              </a:rPr>
            </a:br>
            <a:r>
              <a:rPr lang="en-US" sz="4000" b="1" dirty="0">
                <a:solidFill>
                  <a:srgbClr val="54585A"/>
                </a:solidFill>
              </a:rPr>
              <a:t>Two Lines Max</a:t>
            </a:r>
          </a:p>
        </p:txBody>
      </p:sp>
      <p:sp>
        <p:nvSpPr>
          <p:cNvPr id="3" name="Date Placeholder 3">
            <a:extLst>
              <a:ext uri="{FF2B5EF4-FFF2-40B4-BE49-F238E27FC236}">
                <a16:creationId xmlns:a16="http://schemas.microsoft.com/office/drawing/2014/main" id="{A7EE5F5A-42C8-848E-8C8C-14576583EA8B}"/>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4/24/2024</a:t>
            </a:fld>
            <a:endParaRPr lang="en-US" dirty="0">
              <a:solidFill>
                <a:srgbClr val="FFFFFF"/>
              </a:solidFill>
            </a:endParaRPr>
          </a:p>
        </p:txBody>
      </p:sp>
      <p:sp>
        <p:nvSpPr>
          <p:cNvPr id="5" name="Slide Number Placeholder 5">
            <a:extLst>
              <a:ext uri="{FF2B5EF4-FFF2-40B4-BE49-F238E27FC236}">
                <a16:creationId xmlns:a16="http://schemas.microsoft.com/office/drawing/2014/main" id="{53FA7DE9-4165-508E-C337-818DF5C2B06E}"/>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6" name="Picture 3">
            <a:extLst>
              <a:ext uri="{FF2B5EF4-FFF2-40B4-BE49-F238E27FC236}">
                <a16:creationId xmlns:a16="http://schemas.microsoft.com/office/drawing/2014/main" id="{64061B1D-8DA3-6DA7-8A7E-7E7A41B0DDF1}"/>
              </a:ext>
            </a:extLst>
          </p:cNvPr>
          <p:cNvPicPr>
            <a:picLocks noChangeAspect="1" noChangeArrowheads="1"/>
          </p:cNvPicPr>
          <p:nvPr userDrawn="1"/>
        </p:nvPicPr>
        <p:blipFill>
          <a:blip r:embed="rId2"/>
          <a:srcRect/>
          <a:stretch/>
        </p:blipFill>
        <p:spPr bwMode="auto">
          <a:xfrm>
            <a:off x="360640" y="4712595"/>
            <a:ext cx="67475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1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911090"/>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0" r:id="rId4"/>
    <p:sldLayoutId id="2147483655" r:id="rId5"/>
    <p:sldLayoutId id="2147483666" r:id="rId6"/>
    <p:sldLayoutId id="2147483665" r:id="rId7"/>
    <p:sldLayoutId id="2147483660" r:id="rId8"/>
    <p:sldLayoutId id="2147483668" r:id="rId9"/>
    <p:sldLayoutId id="2147483661" r:id="rId10"/>
    <p:sldLayoutId id="2147483667" r:id="rId11"/>
    <p:sldLayoutId id="2147483662" r:id="rId12"/>
    <p:sldLayoutId id="2147483669" r:id="rId13"/>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322" y="2662273"/>
            <a:ext cx="8315851" cy="1565913"/>
          </a:xfrm>
          <a:prstGeom prst="rect">
            <a:avLst/>
          </a:prstGeom>
        </p:spPr>
        <p:txBody>
          <a:bodyPr/>
          <a:lstStyle/>
          <a:p>
            <a:r>
              <a:rPr lang="en-US" dirty="0"/>
              <a:t>HW 7: Crater relative navigation</a:t>
            </a:r>
          </a:p>
        </p:txBody>
      </p:sp>
      <p:sp>
        <p:nvSpPr>
          <p:cNvPr id="5" name="Subtitle 4">
            <a:extLst>
              <a:ext uri="{FF2B5EF4-FFF2-40B4-BE49-F238E27FC236}">
                <a16:creationId xmlns:a16="http://schemas.microsoft.com/office/drawing/2014/main" id="{DDD9DA76-F923-B1D8-B5C7-357EBB2F8959}"/>
              </a:ext>
            </a:extLst>
          </p:cNvPr>
          <p:cNvSpPr>
            <a:spLocks noGrp="1"/>
          </p:cNvSpPr>
          <p:nvPr>
            <p:ph type="subTitle" idx="1"/>
          </p:nvPr>
        </p:nvSpPr>
        <p:spPr/>
        <p:txBody>
          <a:bodyPr/>
          <a:lstStyle/>
          <a:p>
            <a:r>
              <a:rPr lang="en-US" dirty="0"/>
              <a:t>Cory Puckett</a:t>
            </a:r>
          </a:p>
        </p:txBody>
      </p:sp>
      <p:pic>
        <p:nvPicPr>
          <p:cNvPr id="1028" name="Picture 4" descr="a close up of the moon">
            <a:extLst>
              <a:ext uri="{FF2B5EF4-FFF2-40B4-BE49-F238E27FC236}">
                <a16:creationId xmlns:a16="http://schemas.microsoft.com/office/drawing/2014/main" id="{CB800730-0B27-73D0-915B-E9999067F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855276">
            <a:off x="4572000" y="-2530213"/>
            <a:ext cx="7280206" cy="543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254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EEC030-D1FB-D5AB-73B9-64859FF26E44}"/>
              </a:ext>
            </a:extLst>
          </p:cNvPr>
          <p:cNvSpPr>
            <a:spLocks noGrp="1"/>
          </p:cNvSpPr>
          <p:nvPr>
            <p:ph type="body" sz="quarter" idx="14"/>
          </p:nvPr>
        </p:nvSpPr>
        <p:spPr/>
        <p:txBody>
          <a:bodyPr/>
          <a:lstStyle/>
          <a:p>
            <a:r>
              <a:rPr lang="en-US" dirty="0" err="1"/>
              <a:t>Grunert’s</a:t>
            </a:r>
            <a:r>
              <a:rPr lang="en-US" dirty="0"/>
              <a:t> Method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CB902D6-9641-E100-E04B-CB41D8A1871F}"/>
                  </a:ext>
                </a:extLst>
              </p:cNvPr>
              <p:cNvSpPr>
                <a:spLocks noGrp="1"/>
              </p:cNvSpPr>
              <p:nvPr>
                <p:ph type="body" sz="quarter" idx="17"/>
              </p:nvPr>
            </p:nvSpPr>
            <p:spPr>
              <a:xfrm>
                <a:off x="224417" y="788978"/>
                <a:ext cx="4347584" cy="3442199"/>
              </a:xfrm>
            </p:spPr>
            <p:txBody>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oMath>
                  </m:oMathPara>
                </a14:m>
                <a:endParaRPr lang="en-US" dirty="0"/>
              </a:p>
              <a:p>
                <a:pPr marL="0" indent="0" algn="ctr">
                  <a:buNone/>
                </a:pPr>
                <a:endParaRPr lang="en-US" dirty="0"/>
              </a:p>
            </p:txBody>
          </p:sp>
        </mc:Choice>
        <mc:Fallback>
          <p:sp>
            <p:nvSpPr>
              <p:cNvPr id="3" name="Text Placeholder 2">
                <a:extLst>
                  <a:ext uri="{FF2B5EF4-FFF2-40B4-BE49-F238E27FC236}">
                    <a16:creationId xmlns:a16="http://schemas.microsoft.com/office/drawing/2014/main" id="{6CB902D6-9641-E100-E04B-CB41D8A1871F}"/>
                  </a:ext>
                </a:extLst>
              </p:cNvPr>
              <p:cNvSpPr>
                <a:spLocks noGrp="1" noRot="1" noChangeAspect="1" noMove="1" noResize="1" noEditPoints="1" noAdjustHandles="1" noChangeArrowheads="1" noChangeShapeType="1" noTextEdit="1"/>
              </p:cNvSpPr>
              <p:nvPr>
                <p:ph type="body" sz="quarter" idx="17"/>
              </p:nvPr>
            </p:nvSpPr>
            <p:spPr>
              <a:xfrm>
                <a:off x="224417" y="788978"/>
                <a:ext cx="4347584" cy="3442199"/>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 Placeholder 2">
                <a:extLst>
                  <a:ext uri="{FF2B5EF4-FFF2-40B4-BE49-F238E27FC236}">
                    <a16:creationId xmlns:a16="http://schemas.microsoft.com/office/drawing/2014/main" id="{343D7CF7-584B-C4D0-18DF-A8497F187337}"/>
                  </a:ext>
                </a:extLst>
              </p:cNvPr>
              <p:cNvSpPr txBox="1">
                <a:spLocks/>
              </p:cNvSpPr>
              <p:nvPr/>
            </p:nvSpPr>
            <p:spPr>
              <a:xfrm>
                <a:off x="4386738" y="788978"/>
                <a:ext cx="4347584" cy="344219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sz="2800" kern="1200">
                    <a:solidFill>
                      <a:schemeClr val="tx1"/>
                    </a:solidFill>
                    <a:latin typeface="+mn-lt"/>
                    <a:ea typeface="+mn-ea"/>
                    <a:cs typeface="+mn-cs"/>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3</m:t>
                          </m:r>
                        </m:sub>
                      </m:sSub>
                    </m:oMath>
                  </m:oMathPara>
                </a14:m>
                <a:endParaRPr lang="en-US" dirty="0"/>
              </a:p>
              <a:p>
                <a:pPr marL="0" indent="0" algn="ctr">
                  <a:buFont typeface="Arial"/>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3</m:t>
                          </m:r>
                        </m:sub>
                      </m:sSub>
                    </m:oMath>
                  </m:oMathPara>
                </a14:m>
                <a:endParaRPr lang="en-US" dirty="0"/>
              </a:p>
              <a:p>
                <a:pPr marL="0" indent="0" algn="ctr">
                  <a:buFont typeface="Arial"/>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𝛾</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m:oMathPara>
                </a14:m>
                <a:endParaRPr lang="en-US" dirty="0"/>
              </a:p>
            </p:txBody>
          </p:sp>
        </mc:Choice>
        <mc:Fallback>
          <p:sp>
            <p:nvSpPr>
              <p:cNvPr id="6" name="Text Placeholder 2">
                <a:extLst>
                  <a:ext uri="{FF2B5EF4-FFF2-40B4-BE49-F238E27FC236}">
                    <a16:creationId xmlns:a16="http://schemas.microsoft.com/office/drawing/2014/main" id="{343D7CF7-584B-C4D0-18DF-A8497F187337}"/>
                  </a:ext>
                </a:extLst>
              </p:cNvPr>
              <p:cNvSpPr txBox="1">
                <a:spLocks noRot="1" noChangeAspect="1" noMove="1" noResize="1" noEditPoints="1" noAdjustHandles="1" noChangeArrowheads="1" noChangeShapeType="1" noTextEdit="1"/>
              </p:cNvSpPr>
              <p:nvPr/>
            </p:nvSpPr>
            <p:spPr>
              <a:xfrm>
                <a:off x="4386738" y="788978"/>
                <a:ext cx="4347584" cy="344219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0112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EEC030-D1FB-D5AB-73B9-64859FF26E44}"/>
              </a:ext>
            </a:extLst>
          </p:cNvPr>
          <p:cNvSpPr>
            <a:spLocks noGrp="1"/>
          </p:cNvSpPr>
          <p:nvPr>
            <p:ph type="body" sz="quarter" idx="14"/>
          </p:nvPr>
        </p:nvSpPr>
        <p:spPr/>
        <p:txBody>
          <a:bodyPr/>
          <a:lstStyle/>
          <a:p>
            <a:r>
              <a:rPr lang="en-US" dirty="0" err="1"/>
              <a:t>Grunert’s</a:t>
            </a:r>
            <a:r>
              <a:rPr lang="en-US" dirty="0"/>
              <a:t> Method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CB902D6-9641-E100-E04B-CB41D8A1871F}"/>
                  </a:ext>
                </a:extLst>
              </p:cNvPr>
              <p:cNvSpPr>
                <a:spLocks noGrp="1"/>
              </p:cNvSpPr>
              <p:nvPr>
                <p:ph type="body" sz="quarter" idx="17"/>
              </p:nvPr>
            </p:nvSpPr>
            <p:spPr>
              <a:xfrm>
                <a:off x="224416" y="788978"/>
                <a:ext cx="8324645" cy="3442199"/>
              </a:xfrm>
            </p:spPr>
            <p:txBody>
              <a:bodyPr/>
              <a:lstStyle/>
              <a:p>
                <a:pPr marL="0" indent="0" algn="ctr">
                  <a:buNone/>
                </a:pPr>
                <a:r>
                  <a:rPr lang="en-US" b="0" dirty="0"/>
                  <a:t>3 equations</a:t>
                </a:r>
              </a:p>
              <a:p>
                <a:pPr marL="0" indent="0" algn="ctr">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𝛾</m:t>
                              </m:r>
                            </m:e>
                          </m:d>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3</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3</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oMath>
                  </m:oMathPara>
                </a14:m>
                <a:endParaRPr lang="en-US" dirty="0"/>
              </a:p>
              <a:p>
                <a:pPr marL="0" indent="0" algn="ctr">
                  <a:buNone/>
                </a:pPr>
                <a:r>
                  <a:rPr lang="en-US" dirty="0"/>
                  <a:t>3 unknowns</a:t>
                </a: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m:oMathPara>
                </a14:m>
                <a:endParaRPr lang="en-US" dirty="0"/>
              </a:p>
            </p:txBody>
          </p:sp>
        </mc:Choice>
        <mc:Fallback>
          <p:sp>
            <p:nvSpPr>
              <p:cNvPr id="3" name="Text Placeholder 2">
                <a:extLst>
                  <a:ext uri="{FF2B5EF4-FFF2-40B4-BE49-F238E27FC236}">
                    <a16:creationId xmlns:a16="http://schemas.microsoft.com/office/drawing/2014/main" id="{6CB902D6-9641-E100-E04B-CB41D8A1871F}"/>
                  </a:ext>
                </a:extLst>
              </p:cNvPr>
              <p:cNvSpPr>
                <a:spLocks noGrp="1" noRot="1" noChangeAspect="1" noMove="1" noResize="1" noEditPoints="1" noAdjustHandles="1" noChangeArrowheads="1" noChangeShapeType="1" noTextEdit="1"/>
              </p:cNvSpPr>
              <p:nvPr>
                <p:ph type="body" sz="quarter" idx="17"/>
              </p:nvPr>
            </p:nvSpPr>
            <p:spPr>
              <a:xfrm>
                <a:off x="224416" y="788978"/>
                <a:ext cx="8324645" cy="3442199"/>
              </a:xfrm>
              <a:blipFill>
                <a:blip r:embed="rId2"/>
                <a:stretch>
                  <a:fillRect t="-2301"/>
                </a:stretch>
              </a:blipFill>
            </p:spPr>
            <p:txBody>
              <a:bodyPr/>
              <a:lstStyle/>
              <a:p>
                <a:r>
                  <a:rPr lang="en-US">
                    <a:noFill/>
                  </a:rPr>
                  <a:t> </a:t>
                </a:r>
              </a:p>
            </p:txBody>
          </p:sp>
        </mc:Fallback>
      </mc:AlternateContent>
    </p:spTree>
    <p:extLst>
      <p:ext uri="{BB962C8B-B14F-4D97-AF65-F5344CB8AC3E}">
        <p14:creationId xmlns:p14="http://schemas.microsoft.com/office/powerpoint/2010/main" val="2031597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EEC030-D1FB-D5AB-73B9-64859FF26E44}"/>
              </a:ext>
            </a:extLst>
          </p:cNvPr>
          <p:cNvSpPr>
            <a:spLocks noGrp="1"/>
          </p:cNvSpPr>
          <p:nvPr>
            <p:ph type="body" sz="quarter" idx="14"/>
          </p:nvPr>
        </p:nvSpPr>
        <p:spPr/>
        <p:txBody>
          <a:bodyPr/>
          <a:lstStyle/>
          <a:p>
            <a:r>
              <a:rPr lang="en-US" dirty="0" err="1"/>
              <a:t>Grunert’s</a:t>
            </a:r>
            <a:r>
              <a:rPr lang="en-US" dirty="0"/>
              <a:t> Method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CB902D6-9641-E100-E04B-CB41D8A1871F}"/>
                  </a:ext>
                </a:extLst>
              </p:cNvPr>
              <p:cNvSpPr>
                <a:spLocks noGrp="1"/>
              </p:cNvSpPr>
              <p:nvPr>
                <p:ph type="body" sz="quarter" idx="17"/>
              </p:nvPr>
            </p:nvSpPr>
            <p:spPr>
              <a:xfrm>
                <a:off x="224416" y="788978"/>
                <a:ext cx="8324645" cy="3442199"/>
              </a:xfrm>
            </p:spPr>
            <p:txBody>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dirty="0"/>
              </a:p>
              <a:p>
                <a:pPr marL="0" indent="0" algn="ctr">
                  <a:buNone/>
                </a:pPr>
                <a:r>
                  <a:rPr lang="en-US" dirty="0"/>
                  <a:t>Solve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den>
                      </m:f>
                    </m:oMath>
                  </m:oMathPara>
                </a14:m>
                <a:endParaRPr lang="en-US" dirty="0"/>
              </a:p>
              <a:p>
                <a:pPr marL="0" indent="0" algn="ctr">
                  <a:buNone/>
                </a:pPr>
                <a:endParaRPr lang="en-US" dirty="0"/>
              </a:p>
            </p:txBody>
          </p:sp>
        </mc:Choice>
        <mc:Fallback>
          <p:sp>
            <p:nvSpPr>
              <p:cNvPr id="3" name="Text Placeholder 2">
                <a:extLst>
                  <a:ext uri="{FF2B5EF4-FFF2-40B4-BE49-F238E27FC236}">
                    <a16:creationId xmlns:a16="http://schemas.microsoft.com/office/drawing/2014/main" id="{6CB902D6-9641-E100-E04B-CB41D8A1871F}"/>
                  </a:ext>
                </a:extLst>
              </p:cNvPr>
              <p:cNvSpPr>
                <a:spLocks noGrp="1" noRot="1" noChangeAspect="1" noMove="1" noResize="1" noEditPoints="1" noAdjustHandles="1" noChangeArrowheads="1" noChangeShapeType="1" noTextEdit="1"/>
              </p:cNvSpPr>
              <p:nvPr>
                <p:ph type="body" sz="quarter" idx="17"/>
              </p:nvPr>
            </p:nvSpPr>
            <p:spPr>
              <a:xfrm>
                <a:off x="224416" y="788978"/>
                <a:ext cx="8324645" cy="344219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14535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EEC030-D1FB-D5AB-73B9-64859FF26E44}"/>
              </a:ext>
            </a:extLst>
          </p:cNvPr>
          <p:cNvSpPr>
            <a:spLocks noGrp="1"/>
          </p:cNvSpPr>
          <p:nvPr>
            <p:ph type="body" sz="quarter" idx="14"/>
          </p:nvPr>
        </p:nvSpPr>
        <p:spPr/>
        <p:txBody>
          <a:bodyPr/>
          <a:lstStyle/>
          <a:p>
            <a:r>
              <a:rPr lang="en-US" dirty="0" err="1"/>
              <a:t>Grunert’s</a:t>
            </a:r>
            <a:r>
              <a:rPr lang="en-US" dirty="0"/>
              <a:t> Method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CB902D6-9641-E100-E04B-CB41D8A1871F}"/>
                  </a:ext>
                </a:extLst>
              </p:cNvPr>
              <p:cNvSpPr>
                <a:spLocks noGrp="1"/>
              </p:cNvSpPr>
              <p:nvPr>
                <p:ph type="body" sz="quarter" idx="17"/>
              </p:nvPr>
            </p:nvSpPr>
            <p:spPr>
              <a:xfrm>
                <a:off x="224416" y="788978"/>
                <a:ext cx="8324645" cy="3442199"/>
              </a:xfrm>
            </p:spPr>
            <p:txBody>
              <a:bodyPr/>
              <a:lstStyle/>
              <a:p>
                <a:pPr marL="0" indent="0" algn="ctr">
                  <a:buNone/>
                </a:pPr>
                <a:r>
                  <a:rPr lang="en-US" dirty="0"/>
                  <a:t>Solve for </a:t>
                </a:r>
                <a14:m>
                  <m:oMath xmlns:m="http://schemas.openxmlformats.org/officeDocument/2006/math">
                    <m:r>
                      <a:rPr lang="en-US" b="0" i="1" smtClean="0">
                        <a:latin typeface="Cambria Math" panose="02040503050406030204" pitchFamily="18" charset="0"/>
                      </a:rPr>
                      <m:t>𝑢</m:t>
                    </m:r>
                  </m:oMath>
                </a14:m>
                <a:r>
                  <a:rPr lang="en-US" dirty="0"/>
                  <a:t> in terms of </a:t>
                </a:r>
                <a14:m>
                  <m:oMath xmlns:m="http://schemas.openxmlformats.org/officeDocument/2006/math">
                    <m:r>
                      <a:rPr lang="en-US" b="0" i="1" smtClean="0">
                        <a:latin typeface="Cambria Math" panose="02040503050406030204" pitchFamily="18" charset="0"/>
                      </a:rPr>
                      <m:t>𝑣</m:t>
                    </m:r>
                  </m:oMath>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den>
                      </m:f>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 </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−1</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𝑑</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e>
                          </m:func>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+1+</m:t>
                          </m:r>
                          <m:r>
                            <a:rPr lang="en-US" b="0" i="1" smtClean="0">
                              <a:latin typeface="Cambria Math" panose="02040503050406030204" pitchFamily="18" charset="0"/>
                            </a:rPr>
                            <m:t>𝑑</m:t>
                          </m:r>
                        </m:num>
                        <m:den>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𝛾</m:t>
                                  </m:r>
                                </m:e>
                              </m:d>
                            </m:e>
                          </m:func>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den>
                      </m:f>
                    </m:oMath>
                  </m:oMathPara>
                </a14:m>
                <a:endParaRPr lang="en-US" dirty="0"/>
              </a:p>
            </p:txBody>
          </p:sp>
        </mc:Choice>
        <mc:Fallback>
          <p:sp>
            <p:nvSpPr>
              <p:cNvPr id="3" name="Text Placeholder 2">
                <a:extLst>
                  <a:ext uri="{FF2B5EF4-FFF2-40B4-BE49-F238E27FC236}">
                    <a16:creationId xmlns:a16="http://schemas.microsoft.com/office/drawing/2014/main" id="{6CB902D6-9641-E100-E04B-CB41D8A1871F}"/>
                  </a:ext>
                </a:extLst>
              </p:cNvPr>
              <p:cNvSpPr>
                <a:spLocks noGrp="1" noRot="1" noChangeAspect="1" noMove="1" noResize="1" noEditPoints="1" noAdjustHandles="1" noChangeArrowheads="1" noChangeShapeType="1" noTextEdit="1"/>
              </p:cNvSpPr>
              <p:nvPr>
                <p:ph type="body" sz="quarter" idx="17"/>
              </p:nvPr>
            </p:nvSpPr>
            <p:spPr>
              <a:xfrm>
                <a:off x="224416" y="788978"/>
                <a:ext cx="8324645" cy="3442199"/>
              </a:xfrm>
              <a:blipFill>
                <a:blip r:embed="rId2"/>
                <a:stretch>
                  <a:fillRect t="-2301"/>
                </a:stretch>
              </a:blipFill>
            </p:spPr>
            <p:txBody>
              <a:bodyPr/>
              <a:lstStyle/>
              <a:p>
                <a:r>
                  <a:rPr lang="en-US">
                    <a:noFill/>
                  </a:rPr>
                  <a:t> </a:t>
                </a:r>
              </a:p>
            </p:txBody>
          </p:sp>
        </mc:Fallback>
      </mc:AlternateContent>
    </p:spTree>
    <p:extLst>
      <p:ext uri="{BB962C8B-B14F-4D97-AF65-F5344CB8AC3E}">
        <p14:creationId xmlns:p14="http://schemas.microsoft.com/office/powerpoint/2010/main" val="2875510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EEC030-D1FB-D5AB-73B9-64859FF26E44}"/>
              </a:ext>
            </a:extLst>
          </p:cNvPr>
          <p:cNvSpPr>
            <a:spLocks noGrp="1"/>
          </p:cNvSpPr>
          <p:nvPr>
            <p:ph type="body" sz="quarter" idx="14"/>
          </p:nvPr>
        </p:nvSpPr>
        <p:spPr/>
        <p:txBody>
          <a:bodyPr/>
          <a:lstStyle/>
          <a:p>
            <a:r>
              <a:rPr lang="en-US" dirty="0" err="1"/>
              <a:t>Grunert’s</a:t>
            </a:r>
            <a:r>
              <a:rPr lang="en-US" dirty="0"/>
              <a:t> Method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CB902D6-9641-E100-E04B-CB41D8A1871F}"/>
                  </a:ext>
                </a:extLst>
              </p:cNvPr>
              <p:cNvSpPr>
                <a:spLocks noGrp="1"/>
              </p:cNvSpPr>
              <p:nvPr>
                <p:ph type="body" sz="quarter" idx="17"/>
              </p:nvPr>
            </p:nvSpPr>
            <p:spPr>
              <a:xfrm>
                <a:off x="224416" y="788978"/>
                <a:ext cx="8324645" cy="3442199"/>
              </a:xfrm>
            </p:spPr>
            <p:txBody>
              <a:bodyPr/>
              <a:lstStyle/>
              <a:p>
                <a:pPr marL="0" indent="0" algn="ctr">
                  <a:buNone/>
                </a:pPr>
                <a:r>
                  <a:rPr lang="en-US" dirty="0"/>
                  <a:t>4th order polynomial of </a:t>
                </a:r>
                <a14:m>
                  <m:oMath xmlns:m="http://schemas.openxmlformats.org/officeDocument/2006/math">
                    <m:r>
                      <a:rPr lang="en-US" b="0" i="1" smtClean="0">
                        <a:latin typeface="Cambria Math" panose="02040503050406030204" pitchFamily="18" charset="0"/>
                      </a:rPr>
                      <m:t>𝑣</m:t>
                    </m:r>
                  </m:oMath>
                </a14:m>
                <a:endParaRPr lang="en-US" b="0"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4</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m:oMathPara>
                </a14:m>
                <a:endParaRPr lang="en-US" b="0" dirty="0"/>
              </a:p>
            </p:txBody>
          </p:sp>
        </mc:Choice>
        <mc:Fallback>
          <p:sp>
            <p:nvSpPr>
              <p:cNvPr id="3" name="Text Placeholder 2">
                <a:extLst>
                  <a:ext uri="{FF2B5EF4-FFF2-40B4-BE49-F238E27FC236}">
                    <a16:creationId xmlns:a16="http://schemas.microsoft.com/office/drawing/2014/main" id="{6CB902D6-9641-E100-E04B-CB41D8A1871F}"/>
                  </a:ext>
                </a:extLst>
              </p:cNvPr>
              <p:cNvSpPr>
                <a:spLocks noGrp="1" noRot="1" noChangeAspect="1" noMove="1" noResize="1" noEditPoints="1" noAdjustHandles="1" noChangeArrowheads="1" noChangeShapeType="1" noTextEdit="1"/>
              </p:cNvSpPr>
              <p:nvPr>
                <p:ph type="body" sz="quarter" idx="17"/>
              </p:nvPr>
            </p:nvSpPr>
            <p:spPr>
              <a:xfrm>
                <a:off x="224416" y="788978"/>
                <a:ext cx="8324645" cy="3442199"/>
              </a:xfrm>
              <a:blipFill>
                <a:blip r:embed="rId2"/>
                <a:stretch>
                  <a:fillRect t="-2301"/>
                </a:stretch>
              </a:blipFill>
            </p:spPr>
            <p:txBody>
              <a:bodyPr/>
              <a:lstStyle/>
              <a:p>
                <a:r>
                  <a:rPr lang="en-US">
                    <a:noFill/>
                  </a:rPr>
                  <a:t> </a:t>
                </a:r>
              </a:p>
            </p:txBody>
          </p:sp>
        </mc:Fallback>
      </mc:AlternateContent>
    </p:spTree>
    <p:extLst>
      <p:ext uri="{BB962C8B-B14F-4D97-AF65-F5344CB8AC3E}">
        <p14:creationId xmlns:p14="http://schemas.microsoft.com/office/powerpoint/2010/main" val="1829614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EEC030-D1FB-D5AB-73B9-64859FF26E44}"/>
              </a:ext>
            </a:extLst>
          </p:cNvPr>
          <p:cNvSpPr>
            <a:spLocks noGrp="1"/>
          </p:cNvSpPr>
          <p:nvPr>
            <p:ph type="body" sz="quarter" idx="14"/>
          </p:nvPr>
        </p:nvSpPr>
        <p:spPr/>
        <p:txBody>
          <a:bodyPr/>
          <a:lstStyle/>
          <a:p>
            <a:r>
              <a:rPr lang="en-US" dirty="0" err="1"/>
              <a:t>Grunert’s</a:t>
            </a:r>
            <a:r>
              <a:rPr lang="en-US" dirty="0"/>
              <a:t> Method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CB902D6-9641-E100-E04B-CB41D8A1871F}"/>
                  </a:ext>
                </a:extLst>
              </p:cNvPr>
              <p:cNvSpPr>
                <a:spLocks noGrp="1"/>
              </p:cNvSpPr>
              <p:nvPr>
                <p:ph type="body" sz="quarter" idx="17"/>
              </p:nvPr>
            </p:nvSpPr>
            <p:spPr>
              <a:xfrm>
                <a:off x="224416" y="788978"/>
                <a:ext cx="8324645" cy="3442199"/>
              </a:xfrm>
            </p:spPr>
            <p:txBody>
              <a:bodyPr/>
              <a:lstStyle/>
              <a:p>
                <a:pPr marL="0" indent="0">
                  <a:buNone/>
                </a:pPr>
                <a14:m>
                  <m:oMath xmlns:m="http://schemas.openxmlformats.org/officeDocument/2006/math">
                    <m:r>
                      <m:rPr>
                        <m:nor/>
                      </m:rPr>
                      <a:rPr lang="en-US" dirty="0" smtClean="0"/>
                      <m:t>Gives</m:t>
                    </m:r>
                    <m:r>
                      <m:rPr>
                        <m:nor/>
                      </m:rPr>
                      <a:rPr lang="en-US" dirty="0" smtClean="0"/>
                      <m:t> </m:t>
                    </m:r>
                    <m:r>
                      <m:rPr>
                        <m:nor/>
                      </m:rPr>
                      <a:rPr lang="en-US" dirty="0" smtClean="0"/>
                      <m:t>up</m:t>
                    </m:r>
                    <m:r>
                      <m:rPr>
                        <m:nor/>
                      </m:rPr>
                      <a:rPr lang="en-US" dirty="0" smtClean="0"/>
                      <m:t> </m:t>
                    </m:r>
                    <m:r>
                      <m:rPr>
                        <m:nor/>
                      </m:rPr>
                      <a:rPr lang="en-US" dirty="0" smtClean="0"/>
                      <m:t>to</m:t>
                    </m:r>
                    <m:r>
                      <m:rPr>
                        <m:nor/>
                      </m:rPr>
                      <a:rPr lang="en-US" dirty="0" smtClean="0"/>
                      <m:t> 4 </m:t>
                    </m:r>
                    <m:r>
                      <m:rPr>
                        <m:nor/>
                      </m:rPr>
                      <a:rPr lang="en-US" dirty="0" smtClean="0"/>
                      <m:t>solutions</m:t>
                    </m:r>
                    <m:r>
                      <m:rPr>
                        <m:nor/>
                      </m:rPr>
                      <a:rPr lang="en-US" dirty="0" smtClean="0"/>
                      <m:t> </m:t>
                    </m:r>
                    <m:r>
                      <m:rPr>
                        <m:nor/>
                      </m:rPr>
                      <a:rPr lang="en-US" dirty="0" smtClean="0"/>
                      <m:t>for</m:t>
                    </m:r>
                  </m:oMath>
                </a14:m>
                <a:r>
                  <a:rPr lang="en-US" dirty="0"/>
                  <a:t> </a:t>
                </a:r>
                <a14:m>
                  <m:oMath xmlns:m="http://schemas.openxmlformats.org/officeDocument/2006/math">
                    <m:r>
                      <a:rPr lang="en-US" b="0" i="1" dirty="0" smtClean="0">
                        <a:latin typeface="Cambria Math" panose="02040503050406030204" pitchFamily="18" charset="0"/>
                      </a:rPr>
                      <m:t>𝑣</m:t>
                    </m:r>
                  </m:oMath>
                </a14:m>
                <a:endParaRPr lang="en-US" b="0" dirty="0"/>
              </a:p>
              <a:p>
                <a:pPr marL="0" indent="0">
                  <a:buNone/>
                </a:pPr>
                <a:r>
                  <a:rPr lang="en-US" dirty="0"/>
                  <a:t>For each </a:t>
                </a:r>
                <a14:m>
                  <m:oMath xmlns:m="http://schemas.openxmlformats.org/officeDocument/2006/math">
                    <m:r>
                      <a:rPr lang="en-US" b="0" i="1" smtClean="0">
                        <a:latin typeface="Cambria Math" panose="02040503050406030204" pitchFamily="18" charset="0"/>
                      </a:rPr>
                      <m:t>𝑣</m:t>
                    </m:r>
                  </m:oMath>
                </a14:m>
                <a:r>
                  <a:rPr lang="en-US" dirty="0"/>
                  <a:t> steps are:</a:t>
                </a:r>
              </a:p>
              <a:p>
                <a:pPr marL="514350" indent="-514350">
                  <a:buAutoNum type="arabicPeriod"/>
                </a:pPr>
                <a:r>
                  <a:rPr lang="en-US" dirty="0"/>
                  <a:t>Solve for </a:t>
                </a:r>
                <a14:m>
                  <m:oMath xmlns:m="http://schemas.openxmlformats.org/officeDocument/2006/math">
                    <m:r>
                      <a:rPr lang="en-US" b="0" i="1" smtClean="0">
                        <a:latin typeface="Cambria Math" panose="02040503050406030204" pitchFamily="18" charset="0"/>
                      </a:rPr>
                      <m:t>𝑢</m:t>
                    </m:r>
                  </m:oMath>
                </a14:m>
                <a:endParaRPr lang="en-US" b="0" dirty="0"/>
              </a:p>
              <a:p>
                <a:pPr marL="514350" indent="-514350">
                  <a:buAutoNum type="arabicPeriod"/>
                </a:pPr>
                <a:r>
                  <a:rPr lang="en-US" dirty="0"/>
                  <a:t>Solve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a14:m>
                <a:endParaRPr lang="en-US" dirty="0"/>
              </a:p>
              <a:p>
                <a:pPr marL="514350" indent="-514350">
                  <a:buAutoNum type="arabicPeriod"/>
                </a:pPr>
                <a:r>
                  <a:rPr lang="en-US" dirty="0"/>
                  <a:t>Solve for </a:t>
                </a:r>
                <a14:m>
                  <m:oMath xmlns:m="http://schemas.openxmlformats.org/officeDocument/2006/math">
                    <m:r>
                      <a:rPr lang="en-US" b="0" i="1" smtClean="0">
                        <a:latin typeface="Cambria Math" panose="02040503050406030204" pitchFamily="18" charset="0"/>
                      </a:rPr>
                      <m:t>𝑇</m:t>
                    </m:r>
                  </m:oMath>
                </a14:m>
                <a:r>
                  <a:rPr lang="en-US" dirty="0"/>
                  <a:t> and </a:t>
                </a:r>
                <a14:m>
                  <m:oMath xmlns:m="http://schemas.openxmlformats.org/officeDocument/2006/math">
                    <m:r>
                      <a:rPr lang="en-US" b="0" i="1" smtClean="0">
                        <a:latin typeface="Cambria Math" panose="02040503050406030204" pitchFamily="18" charset="0"/>
                      </a:rPr>
                      <m:t>𝑟</m:t>
                    </m:r>
                  </m:oMath>
                </a14:m>
                <a:endParaRPr lang="en-US" dirty="0"/>
              </a:p>
              <a:p>
                <a:pPr marL="0" indent="0">
                  <a:buNone/>
                </a:pPr>
                <a:endParaRPr lang="en-US" dirty="0"/>
              </a:p>
            </p:txBody>
          </p:sp>
        </mc:Choice>
        <mc:Fallback>
          <p:sp>
            <p:nvSpPr>
              <p:cNvPr id="3" name="Text Placeholder 2">
                <a:extLst>
                  <a:ext uri="{FF2B5EF4-FFF2-40B4-BE49-F238E27FC236}">
                    <a16:creationId xmlns:a16="http://schemas.microsoft.com/office/drawing/2014/main" id="{6CB902D6-9641-E100-E04B-CB41D8A1871F}"/>
                  </a:ext>
                </a:extLst>
              </p:cNvPr>
              <p:cNvSpPr>
                <a:spLocks noGrp="1" noRot="1" noChangeAspect="1" noMove="1" noResize="1" noEditPoints="1" noAdjustHandles="1" noChangeArrowheads="1" noChangeShapeType="1" noTextEdit="1"/>
              </p:cNvSpPr>
              <p:nvPr>
                <p:ph type="body" sz="quarter" idx="17"/>
              </p:nvPr>
            </p:nvSpPr>
            <p:spPr>
              <a:xfrm>
                <a:off x="224416" y="788978"/>
                <a:ext cx="8324645" cy="3442199"/>
              </a:xfrm>
              <a:blipFill>
                <a:blip r:embed="rId2"/>
                <a:stretch>
                  <a:fillRect l="-1905"/>
                </a:stretch>
              </a:blipFill>
            </p:spPr>
            <p:txBody>
              <a:bodyPr/>
              <a:lstStyle/>
              <a:p>
                <a:r>
                  <a:rPr lang="en-US">
                    <a:noFill/>
                  </a:rPr>
                  <a:t> </a:t>
                </a:r>
              </a:p>
            </p:txBody>
          </p:sp>
        </mc:Fallback>
      </mc:AlternateContent>
    </p:spTree>
    <p:extLst>
      <p:ext uri="{BB962C8B-B14F-4D97-AF65-F5344CB8AC3E}">
        <p14:creationId xmlns:p14="http://schemas.microsoft.com/office/powerpoint/2010/main" val="3620791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EEC030-D1FB-D5AB-73B9-64859FF26E44}"/>
              </a:ext>
            </a:extLst>
          </p:cNvPr>
          <p:cNvSpPr>
            <a:spLocks noGrp="1"/>
          </p:cNvSpPr>
          <p:nvPr>
            <p:ph type="body" sz="quarter" idx="14"/>
          </p:nvPr>
        </p:nvSpPr>
        <p:spPr/>
        <p:txBody>
          <a:bodyPr/>
          <a:lstStyle/>
          <a:p>
            <a:r>
              <a:rPr lang="en-US" dirty="0" err="1"/>
              <a:t>Grunert’s</a:t>
            </a:r>
            <a:r>
              <a:rPr lang="en-US" dirty="0"/>
              <a:t> Method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CB902D6-9641-E100-E04B-CB41D8A1871F}"/>
                  </a:ext>
                </a:extLst>
              </p:cNvPr>
              <p:cNvSpPr>
                <a:spLocks noGrp="1"/>
              </p:cNvSpPr>
              <p:nvPr>
                <p:ph type="body" sz="quarter" idx="17"/>
              </p:nvPr>
            </p:nvSpPr>
            <p:spPr>
              <a:xfrm>
                <a:off x="224417" y="788978"/>
                <a:ext cx="4347584" cy="3442199"/>
              </a:xfrm>
            </p:spPr>
            <p:txBody>
              <a:bodyPr/>
              <a:lstStyle/>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𝑒</m:t>
                          </m:r>
                        </m:e>
                        <m:sub>
                          <m:r>
                            <a:rPr lang="en-US" b="0" i="1" smtClean="0">
                              <a:latin typeface="Cambria Math" panose="02040503050406030204" pitchFamily="18" charset="0"/>
                            </a:rPr>
                            <m:t>𝑖𝑗</m:t>
                          </m:r>
                        </m:sub>
                        <m:sup>
                          <m:r>
                            <a:rPr lang="en-US" b="0" i="1" smtClean="0">
                              <a:latin typeface="Cambria Math" panose="02040503050406030204" pitchFamily="18" charset="0"/>
                            </a:rPr>
                            <m:t>𝑀𝐶𝑀𝐹</m:t>
                          </m:r>
                        </m:sup>
                      </m:sSubSup>
                    </m:oMath>
                  </m:oMathPara>
                </a14:m>
                <a:endParaRPr lang="en-US" b="0" dirty="0"/>
              </a:p>
              <a:p>
                <a:pPr marL="0" indent="0" algn="ctr">
                  <a:buNone/>
                </a:pPr>
                <a14:m>
                  <m:oMath xmlns:m="http://schemas.openxmlformats.org/officeDocument/2006/math">
                    <m:r>
                      <a:rPr lang="en-US" b="0" i="1" smtClean="0">
                        <a:latin typeface="Cambria Math" panose="02040503050406030204" pitchFamily="18" charset="0"/>
                      </a:rPr>
                      <m:t>𝐸</m:t>
                    </m:r>
                  </m:oMath>
                </a14:m>
                <a:r>
                  <a:rPr lang="en-US" b="0" i="1" dirty="0">
                    <a:latin typeface="Cambria Math" panose="02040503050406030204" pitchFamily="18" charset="0"/>
                  </a:rPr>
                  <a:t>=</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b="0" i="1" smtClean="0">
                              <a:latin typeface="Cambria Math" panose="02040503050406030204" pitchFamily="18" charset="0"/>
                            </a:rPr>
                            <m:t>12</m:t>
                          </m:r>
                        </m:sub>
                        <m:sup>
                          <m:r>
                            <a:rPr lang="en-US" i="1">
                              <a:latin typeface="Cambria Math" panose="02040503050406030204" pitchFamily="18" charset="0"/>
                            </a:rPr>
                            <m:t>𝑀𝐶𝑀𝐹</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b="0" i="1" smtClean="0">
                              <a:latin typeface="Cambria Math" panose="02040503050406030204" pitchFamily="18" charset="0"/>
                            </a:rPr>
                            <m:t>23</m:t>
                          </m:r>
                        </m:sub>
                        <m:sup>
                          <m:r>
                            <a:rPr lang="en-US" i="1">
                              <a:latin typeface="Cambria Math" panose="02040503050406030204" pitchFamily="18" charset="0"/>
                            </a:rPr>
                            <m:t>𝑀𝐶𝑀𝐹</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b="0" i="1" smtClean="0">
                              <a:latin typeface="Cambria Math" panose="02040503050406030204" pitchFamily="18" charset="0"/>
                            </a:rPr>
                            <m:t>31</m:t>
                          </m:r>
                        </m:sub>
                        <m:sup>
                          <m:r>
                            <a:rPr lang="en-US" i="1">
                              <a:latin typeface="Cambria Math" panose="02040503050406030204" pitchFamily="18" charset="0"/>
                            </a:rPr>
                            <m:t>𝑀𝐶𝑀𝐹</m:t>
                          </m:r>
                        </m:sup>
                      </m:sSubSup>
                      <m:r>
                        <a:rPr lang="en-US" b="0" i="1" smtClean="0">
                          <a:latin typeface="Cambria Math" panose="02040503050406030204" pitchFamily="18" charset="0"/>
                        </a:rPr>
                        <m:t>]</m:t>
                      </m:r>
                    </m:oMath>
                  </m:oMathPara>
                </a14:m>
                <a:endParaRPr lang="en-US" dirty="0"/>
              </a:p>
            </p:txBody>
          </p:sp>
        </mc:Choice>
        <mc:Fallback>
          <p:sp>
            <p:nvSpPr>
              <p:cNvPr id="3" name="Text Placeholder 2">
                <a:extLst>
                  <a:ext uri="{FF2B5EF4-FFF2-40B4-BE49-F238E27FC236}">
                    <a16:creationId xmlns:a16="http://schemas.microsoft.com/office/drawing/2014/main" id="{6CB902D6-9641-E100-E04B-CB41D8A1871F}"/>
                  </a:ext>
                </a:extLst>
              </p:cNvPr>
              <p:cNvSpPr>
                <a:spLocks noGrp="1" noRot="1" noChangeAspect="1" noMove="1" noResize="1" noEditPoints="1" noAdjustHandles="1" noChangeArrowheads="1" noChangeShapeType="1" noTextEdit="1"/>
              </p:cNvSpPr>
              <p:nvPr>
                <p:ph type="body" sz="quarter" idx="17"/>
              </p:nvPr>
            </p:nvSpPr>
            <p:spPr>
              <a:xfrm>
                <a:off x="224417" y="788978"/>
                <a:ext cx="4347584" cy="3442199"/>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 Placeholder 2">
                <a:extLst>
                  <a:ext uri="{FF2B5EF4-FFF2-40B4-BE49-F238E27FC236}">
                    <a16:creationId xmlns:a16="http://schemas.microsoft.com/office/drawing/2014/main" id="{343D7CF7-584B-C4D0-18DF-A8497F187337}"/>
                  </a:ext>
                </a:extLst>
              </p:cNvPr>
              <p:cNvSpPr txBox="1">
                <a:spLocks/>
              </p:cNvSpPr>
              <p:nvPr/>
            </p:nvSpPr>
            <p:spPr>
              <a:xfrm>
                <a:off x="4386738" y="788978"/>
                <a:ext cx="4347584" cy="344219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sz="2800" kern="1200">
                    <a:solidFill>
                      <a:schemeClr val="tx1"/>
                    </a:solidFill>
                    <a:latin typeface="+mn-lt"/>
                    <a:ea typeface="+mn-ea"/>
                    <a:cs typeface="+mn-cs"/>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𝑒</m:t>
                          </m:r>
                        </m:e>
                        <m:sub>
                          <m:r>
                            <a:rPr lang="en-US" b="0" i="1" smtClean="0">
                              <a:latin typeface="Cambria Math" panose="02040503050406030204" pitchFamily="18" charset="0"/>
                            </a:rPr>
                            <m:t>𝑖𝑗</m:t>
                          </m:r>
                        </m:sub>
                        <m:sup>
                          <m:r>
                            <a:rPr lang="en-US" b="0" i="1" smtClean="0">
                              <a:latin typeface="Cambria Math" panose="02040503050406030204" pitchFamily="18" charset="0"/>
                            </a:rPr>
                            <m:t>𝑐𝑎𝑚</m:t>
                          </m:r>
                        </m:sup>
                      </m:sSubSup>
                    </m:oMath>
                  </m:oMathPara>
                </a14:m>
                <a:endParaRPr lang="en-US" b="0" dirty="0"/>
              </a:p>
              <a:p>
                <a:pPr marL="0" indent="0" algn="ctr">
                  <a:buNone/>
                </a:pPr>
                <a14:m>
                  <m:oMath xmlns:m="http://schemas.openxmlformats.org/officeDocument/2006/math">
                    <m:r>
                      <a:rPr lang="en-US" b="0" i="1" smtClean="0">
                        <a:latin typeface="Cambria Math" panose="02040503050406030204" pitchFamily="18" charset="0"/>
                      </a:rPr>
                      <m:t>𝐴</m:t>
                    </m:r>
                  </m:oMath>
                </a14:m>
                <a:r>
                  <a:rPr lang="en-US" b="0" i="1" dirty="0">
                    <a:latin typeface="Cambria Math" panose="02040503050406030204" pitchFamily="18" charset="0"/>
                  </a:rPr>
                  <a:t>=</a:t>
                </a:r>
                <a14:m>
                  <m:oMath xmlns:m="http://schemas.openxmlformats.org/officeDocument/2006/math">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b="0" i="1" smtClean="0">
                            <a:latin typeface="Cambria Math" panose="02040503050406030204" pitchFamily="18" charset="0"/>
                          </a:rPr>
                          <m:t>12</m:t>
                        </m:r>
                      </m:sub>
                      <m:sup>
                        <m:r>
                          <a:rPr lang="en-US" b="0" i="1" smtClean="0">
                            <a:latin typeface="Cambria Math" panose="02040503050406030204" pitchFamily="18" charset="0"/>
                          </a:rPr>
                          <m:t>𝑐𝑎𝑚</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b="0" i="1" smtClean="0">
                            <a:latin typeface="Cambria Math" panose="02040503050406030204" pitchFamily="18" charset="0"/>
                          </a:rPr>
                          <m:t>23</m:t>
                        </m:r>
                      </m:sub>
                      <m:sup>
                        <m:r>
                          <a:rPr lang="en-US" b="0" i="1" smtClean="0">
                            <a:latin typeface="Cambria Math" panose="02040503050406030204" pitchFamily="18" charset="0"/>
                          </a:rPr>
                          <m:t>𝑐𝑎𝑚</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b="0" i="1" smtClean="0">
                            <a:latin typeface="Cambria Math" panose="02040503050406030204" pitchFamily="18" charset="0"/>
                          </a:rPr>
                          <m:t>31</m:t>
                        </m:r>
                      </m:sub>
                      <m:sup>
                        <m:r>
                          <a:rPr lang="en-US" b="0" i="1" smtClean="0">
                            <a:latin typeface="Cambria Math" panose="02040503050406030204" pitchFamily="18" charset="0"/>
                          </a:rPr>
                          <m:t>𝑐𝑎𝑚</m:t>
                        </m:r>
                      </m:sup>
                    </m:sSubSup>
                    <m:r>
                      <a:rPr lang="en-US" b="0" i="1" smtClean="0">
                        <a:latin typeface="Cambria Math" panose="02040503050406030204" pitchFamily="18" charset="0"/>
                      </a:rPr>
                      <m:t>]</m:t>
                    </m:r>
                  </m:oMath>
                </a14:m>
                <a:endParaRPr lang="en-US" dirty="0"/>
              </a:p>
            </p:txBody>
          </p:sp>
        </mc:Choice>
        <mc:Fallback>
          <p:sp>
            <p:nvSpPr>
              <p:cNvPr id="6" name="Text Placeholder 2">
                <a:extLst>
                  <a:ext uri="{FF2B5EF4-FFF2-40B4-BE49-F238E27FC236}">
                    <a16:creationId xmlns:a16="http://schemas.microsoft.com/office/drawing/2014/main" id="{343D7CF7-584B-C4D0-18DF-A8497F187337}"/>
                  </a:ext>
                </a:extLst>
              </p:cNvPr>
              <p:cNvSpPr txBox="1">
                <a:spLocks noRot="1" noChangeAspect="1" noMove="1" noResize="1" noEditPoints="1" noAdjustHandles="1" noChangeArrowheads="1" noChangeShapeType="1" noTextEdit="1"/>
              </p:cNvSpPr>
              <p:nvPr/>
            </p:nvSpPr>
            <p:spPr>
              <a:xfrm>
                <a:off x="4386738" y="788978"/>
                <a:ext cx="4347584" cy="344219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2380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EEC030-D1FB-D5AB-73B9-64859FF26E44}"/>
              </a:ext>
            </a:extLst>
          </p:cNvPr>
          <p:cNvSpPr>
            <a:spLocks noGrp="1"/>
          </p:cNvSpPr>
          <p:nvPr>
            <p:ph type="body" sz="quarter" idx="14"/>
          </p:nvPr>
        </p:nvSpPr>
        <p:spPr/>
        <p:txBody>
          <a:bodyPr/>
          <a:lstStyle/>
          <a:p>
            <a:r>
              <a:rPr lang="en-US" dirty="0" err="1"/>
              <a:t>Grunert’s</a:t>
            </a:r>
            <a:r>
              <a:rPr lang="en-US" dirty="0"/>
              <a:t> Method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CB902D6-9641-E100-E04B-CB41D8A1871F}"/>
                  </a:ext>
                </a:extLst>
              </p:cNvPr>
              <p:cNvSpPr>
                <a:spLocks noGrp="1"/>
              </p:cNvSpPr>
              <p:nvPr>
                <p:ph type="body" sz="quarter" idx="17"/>
              </p:nvPr>
            </p:nvSpPr>
            <p:spPr>
              <a:xfrm>
                <a:off x="224416" y="788978"/>
                <a:ext cx="8324645" cy="3442199"/>
              </a:xfrm>
            </p:spPr>
            <p:txBody>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𝑇</m:t>
                          </m:r>
                        </m:sup>
                      </m:s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𝑇</m:t>
                          </m:r>
                        </m:sup>
                      </m:sSup>
                    </m:oMath>
                  </m:oMathPara>
                </a14:m>
                <a:endParaRPr lang="en-US" b="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plcHide m:val="on"/>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𝑈</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det</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e>
                            </m:mr>
                          </m:m>
                        </m:e>
                      </m:d>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𝑐𝑎𝑚</m:t>
                          </m:r>
                        </m:sub>
                        <m:sup>
                          <m:r>
                            <a:rPr lang="en-US" b="0" i="1" smtClean="0">
                              <a:latin typeface="Cambria Math" panose="02040503050406030204" pitchFamily="18" charset="0"/>
                            </a:rPr>
                            <m:t>𝑀𝐶𝑀𝐹</m:t>
                          </m:r>
                        </m:sup>
                      </m:sSubSup>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𝑇</m:t>
                          </m:r>
                        </m:sup>
                      </m:sSup>
                    </m:oMath>
                  </m:oMathPara>
                </a14:m>
                <a:endParaRPr lang="en-US" dirty="0"/>
              </a:p>
            </p:txBody>
          </p:sp>
        </mc:Choice>
        <mc:Fallback>
          <p:sp>
            <p:nvSpPr>
              <p:cNvPr id="3" name="Text Placeholder 2">
                <a:extLst>
                  <a:ext uri="{FF2B5EF4-FFF2-40B4-BE49-F238E27FC236}">
                    <a16:creationId xmlns:a16="http://schemas.microsoft.com/office/drawing/2014/main" id="{6CB902D6-9641-E100-E04B-CB41D8A1871F}"/>
                  </a:ext>
                </a:extLst>
              </p:cNvPr>
              <p:cNvSpPr>
                <a:spLocks noGrp="1" noRot="1" noChangeAspect="1" noMove="1" noResize="1" noEditPoints="1" noAdjustHandles="1" noChangeArrowheads="1" noChangeShapeType="1" noTextEdit="1"/>
              </p:cNvSpPr>
              <p:nvPr>
                <p:ph type="body" sz="quarter" idx="17"/>
              </p:nvPr>
            </p:nvSpPr>
            <p:spPr>
              <a:xfrm>
                <a:off x="224416" y="788978"/>
                <a:ext cx="8324645" cy="344219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7053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C2117F-F013-338F-D374-DB5B90C02BFC}"/>
              </a:ext>
            </a:extLst>
          </p:cNvPr>
          <p:cNvSpPr>
            <a:spLocks noGrp="1"/>
          </p:cNvSpPr>
          <p:nvPr>
            <p:ph type="body" sz="quarter" idx="14"/>
          </p:nvPr>
        </p:nvSpPr>
        <p:spPr/>
        <p:txBody>
          <a:bodyPr/>
          <a:lstStyle/>
          <a:p>
            <a:r>
              <a:rPr lang="en-US" dirty="0" err="1"/>
              <a:t>Grunert’s</a:t>
            </a:r>
            <a:r>
              <a:rPr lang="en-US" dirty="0"/>
              <a:t> Method</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D026019-D85E-7309-AA80-2E07E2F3B485}"/>
                  </a:ext>
                </a:extLst>
              </p:cNvPr>
              <p:cNvSpPr>
                <a:spLocks noGrp="1"/>
              </p:cNvSpPr>
              <p:nvPr>
                <p:ph type="body" sz="quarter" idx="17"/>
              </p:nvPr>
            </p:nvSpPr>
            <p:spPr>
              <a:xfrm>
                <a:off x="224416" y="788979"/>
                <a:ext cx="8324645" cy="1828800"/>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𝑀𝐶𝑀𝐹</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𝑐𝑎𝑚</m:t>
                              </m:r>
                            </m:sub>
                            <m:sup>
                              <m:r>
                                <a:rPr lang="en-US" i="1">
                                  <a:latin typeface="Cambria Math" panose="02040503050406030204" pitchFamily="18" charset="0"/>
                                </a:rPr>
                                <m:t>𝑀𝐶𝑀𝐹</m:t>
                              </m:r>
                            </m:sup>
                          </m:sSubSup>
                        </m:e>
                        <m:sup>
                          <m:r>
                            <a:rPr lang="en-US" b="0" i="1" smtClean="0">
                              <a:latin typeface="Cambria Math" panose="02040503050406030204" pitchFamily="18" charset="0"/>
                            </a:rPr>
                            <m:t>𝑇</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m:oMathPara>
                </a14:m>
                <a:endParaRPr lang="en-US" dirty="0"/>
              </a:p>
              <a:p>
                <a:pPr marL="0" indent="0" algn="ctr">
                  <a:buNone/>
                </a:pPr>
                <a:r>
                  <a:rPr lang="en-US" dirty="0"/>
                  <a:t>With these it is possible to extrapolate to other points to find correct </a:t>
                </a:r>
                <a14:m>
                  <m:oMath xmlns:m="http://schemas.openxmlformats.org/officeDocument/2006/math">
                    <m:r>
                      <a:rPr lang="en-US" b="0" i="1" smtClean="0">
                        <a:latin typeface="Cambria Math" panose="02040503050406030204" pitchFamily="18" charset="0"/>
                      </a:rPr>
                      <m:t>𝑟</m:t>
                    </m:r>
                  </m:oMath>
                </a14:m>
                <a:r>
                  <a:rPr lang="en-US" dirty="0"/>
                  <a:t> and </a:t>
                </a:r>
                <a14:m>
                  <m:oMath xmlns:m="http://schemas.openxmlformats.org/officeDocument/2006/math">
                    <m:r>
                      <a:rPr lang="en-US" b="0" i="1" smtClean="0">
                        <a:latin typeface="Cambria Math" panose="02040503050406030204" pitchFamily="18" charset="0"/>
                      </a:rPr>
                      <m:t>𝑇</m:t>
                    </m:r>
                  </m:oMath>
                </a14:m>
                <a:r>
                  <a:rPr lang="en-US" dirty="0"/>
                  <a:t> by:</a:t>
                </a:r>
              </a:p>
              <a:p>
                <a:pPr marL="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=4</m:t>
                              </m:r>
                            </m:sub>
                            <m:sup>
                              <m:r>
                                <a:rPr lang="en-US" b="0" i="1" smtClean="0">
                                  <a:latin typeface="Cambria Math" panose="02040503050406030204" pitchFamily="18" charset="0"/>
                                </a:rPr>
                                <m:t>𝑛</m:t>
                              </m:r>
                            </m:sup>
                            <m:e>
                              <m:sSup>
                                <m:sSupPr>
                                  <m:ctrlPr>
                                    <a:rPr lang="en-US" b="0" i="0" smtClean="0">
                                      <a:latin typeface="Cambria Math" panose="02040503050406030204" pitchFamily="18" charset="0"/>
                                    </a:rPr>
                                  </m:ctrlPr>
                                </m:sSupPr>
                                <m:e>
                                  <m:r>
                                    <m:rPr>
                                      <m:sty m:val="p"/>
                                    </m:rPr>
                                    <a:rPr lang="en-US" b="0" i="0" smtClean="0">
                                      <a:latin typeface="Cambria Math" panose="02040503050406030204" pitchFamily="18" charset="0"/>
                                    </a:rPr>
                                    <m:t>acos</m:t>
                                  </m:r>
                                </m:e>
                                <m:sup>
                                  <m:r>
                                    <a:rPr lang="en-US" b="0" i="0"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𝑐𝑎𝑚</m:t>
                                          </m:r>
                                        </m:sub>
                                        <m:sup>
                                          <m:r>
                                            <a:rPr lang="en-US" i="1">
                                              <a:latin typeface="Cambria Math" panose="02040503050406030204" pitchFamily="18" charset="0"/>
                                            </a:rPr>
                                            <m:t>𝑀𝐶𝑀𝐹</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𝑟</m:t>
                                          </m:r>
                                        </m:e>
                                      </m:d>
                                    </m:e>
                                  </m:d>
                                </m:e>
                                <m:sup>
                                  <m:r>
                                    <a:rPr lang="en-US" b="0" i="1" smtClean="0">
                                      <a:latin typeface="Cambria Math" panose="02040503050406030204" pitchFamily="18" charset="0"/>
                                    </a:rPr>
                                    <m:t>𝑇</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 </m:t>
                              </m:r>
                            </m:e>
                          </m:nary>
                        </m:e>
                      </m:func>
                    </m:oMath>
                  </m:oMathPara>
                </a14:m>
                <a:endParaRPr lang="en-US" dirty="0"/>
              </a:p>
              <a:p>
                <a:pPr marL="0" indent="0">
                  <a:buNone/>
                </a:pPr>
                <a:endParaRPr lang="en-US" dirty="0"/>
              </a:p>
            </p:txBody>
          </p:sp>
        </mc:Choice>
        <mc:Fallback>
          <p:sp>
            <p:nvSpPr>
              <p:cNvPr id="3" name="Text Placeholder 2">
                <a:extLst>
                  <a:ext uri="{FF2B5EF4-FFF2-40B4-BE49-F238E27FC236}">
                    <a16:creationId xmlns:a16="http://schemas.microsoft.com/office/drawing/2014/main" id="{AD026019-D85E-7309-AA80-2E07E2F3B485}"/>
                  </a:ext>
                </a:extLst>
              </p:cNvPr>
              <p:cNvSpPr>
                <a:spLocks noGrp="1" noRot="1" noChangeAspect="1" noMove="1" noResize="1" noEditPoints="1" noAdjustHandles="1" noChangeArrowheads="1" noChangeShapeType="1" noTextEdit="1"/>
              </p:cNvSpPr>
              <p:nvPr>
                <p:ph type="body" sz="quarter" idx="17"/>
              </p:nvPr>
            </p:nvSpPr>
            <p:spPr>
              <a:xfrm>
                <a:off x="224416" y="788979"/>
                <a:ext cx="8324645" cy="1828800"/>
              </a:xfrm>
              <a:blipFill>
                <a:blip r:embed="rId2"/>
                <a:stretch>
                  <a:fillRect b="-66667"/>
                </a:stretch>
              </a:blipFill>
            </p:spPr>
            <p:txBody>
              <a:bodyPr/>
              <a:lstStyle/>
              <a:p>
                <a:r>
                  <a:rPr lang="en-US">
                    <a:noFill/>
                  </a:rPr>
                  <a:t> </a:t>
                </a:r>
              </a:p>
            </p:txBody>
          </p:sp>
        </mc:Fallback>
      </mc:AlternateContent>
    </p:spTree>
    <p:extLst>
      <p:ext uri="{BB962C8B-B14F-4D97-AF65-F5344CB8AC3E}">
        <p14:creationId xmlns:p14="http://schemas.microsoft.com/office/powerpoint/2010/main" val="2292597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C2117F-F013-338F-D374-DB5B90C02BFC}"/>
              </a:ext>
            </a:extLst>
          </p:cNvPr>
          <p:cNvSpPr>
            <a:spLocks noGrp="1"/>
          </p:cNvSpPr>
          <p:nvPr>
            <p:ph type="body" sz="quarter" idx="14"/>
          </p:nvPr>
        </p:nvSpPr>
        <p:spPr/>
        <p:txBody>
          <a:bodyPr/>
          <a:lstStyle/>
          <a:p>
            <a:r>
              <a:rPr lang="en-US" dirty="0"/>
              <a:t>Result</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D026019-D85E-7309-AA80-2E07E2F3B485}"/>
                  </a:ext>
                </a:extLst>
              </p:cNvPr>
              <p:cNvSpPr>
                <a:spLocks noGrp="1"/>
              </p:cNvSpPr>
              <p:nvPr>
                <p:ph type="body" sz="quarter" idx="17"/>
              </p:nvPr>
            </p:nvSpPr>
            <p:spPr>
              <a:xfrm>
                <a:off x="224416" y="672596"/>
                <a:ext cx="8324645" cy="4151911"/>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𝑀𝐶𝑀𝐹</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i="1">
                              <a:latin typeface="Cambria Math" panose="02040503050406030204" pitchFamily="18" charset="0"/>
                            </a:rPr>
                            <m:t>-154.46</m:t>
                          </m:r>
                          <m:r>
                            <a:rPr lang="en-US" b="0" i="1" smtClean="0">
                              <a:latin typeface="Cambria Math" panose="02040503050406030204" pitchFamily="18" charset="0"/>
                            </a:rPr>
                            <m:t>, </m:t>
                          </m:r>
                          <m:r>
                            <a:rPr lang="en-US" i="1">
                              <a:latin typeface="Cambria Math" panose="02040503050406030204" pitchFamily="18" charset="0"/>
                            </a:rPr>
                            <m:t>906.29,1886.8</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𝑐𝑎𝑚</m:t>
                          </m:r>
                        </m:sub>
                        <m:sup>
                          <m:r>
                            <a:rPr lang="en-US" i="1">
                              <a:latin typeface="Cambria Math" panose="02040503050406030204" pitchFamily="18" charset="0"/>
                            </a:rPr>
                            <m:t>𝑀𝐶𝑀𝐹</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0.4299</m:t>
                              </m:r>
                              <m:r>
                                <a:rPr lang="en-US" b="0" i="1" smtClean="0">
                                  <a:latin typeface="Cambria Math" panose="02040503050406030204" pitchFamily="18" charset="0"/>
                                </a:rPr>
                                <m:t>,</m:t>
                              </m:r>
                              <m:r>
                                <a:rPr lang="en-US" i="1">
                                  <a:latin typeface="Cambria Math" panose="02040503050406030204" pitchFamily="18" charset="0"/>
                                </a:rPr>
                                <m:t>	0.8583</m:t>
                              </m:r>
                              <m:r>
                                <a:rPr lang="en-US" b="0" i="1" smtClean="0">
                                  <a:latin typeface="Cambria Math" panose="02040503050406030204" pitchFamily="18" charset="0"/>
                                </a:rPr>
                                <m:t>,</m:t>
                              </m:r>
                              <m:r>
                                <a:rPr lang="en-US" i="1">
                                  <a:latin typeface="Cambria Math" panose="02040503050406030204" pitchFamily="18" charset="0"/>
                                </a:rPr>
                                <m:t>-0.280</m:t>
                              </m:r>
                              <m:r>
                                <a:rPr lang="en-US" b="0" i="1" smtClean="0">
                                  <a:latin typeface="Cambria Math" panose="02040503050406030204" pitchFamily="18" charset="0"/>
                                </a:rPr>
                                <m:t>1</m:t>
                              </m:r>
                            </m:e>
                            <m:e>
                              <m:r>
                                <a:rPr lang="en-US" i="1">
                                  <a:latin typeface="Cambria Math" panose="02040503050406030204" pitchFamily="18" charset="0"/>
                                </a:rPr>
                                <m:t>0.8560</m:t>
                              </m:r>
                              <m:r>
                                <a:rPr lang="en-US" b="0" i="1" smtClean="0">
                                  <a:latin typeface="Cambria Math" panose="02040503050406030204" pitchFamily="18" charset="0"/>
                                </a:rPr>
                                <m:t>,</m:t>
                              </m:r>
                              <m:r>
                                <a:rPr lang="en-US" i="1">
                                  <a:latin typeface="Cambria Math" panose="02040503050406030204" pitchFamily="18" charset="0"/>
                                </a:rPr>
                                <m:t>	-0.288</m:t>
                              </m:r>
                              <m:r>
                                <a:rPr lang="en-US" b="0" i="1" smtClean="0">
                                  <a:latin typeface="Cambria Math" panose="02040503050406030204" pitchFamily="18" charset="0"/>
                                </a:rPr>
                                <m:t>9,</m:t>
                              </m:r>
                              <m:r>
                                <a:rPr lang="en-US" i="1">
                                  <a:latin typeface="Cambria Math" panose="02040503050406030204" pitchFamily="18" charset="0"/>
                                </a:rPr>
                                <m:t>	0.4287</m:t>
                              </m:r>
                            </m:e>
                            <m:e>
                              <m:r>
                                <a:rPr lang="en-US" i="1">
                                  <a:latin typeface="Cambria Math" panose="02040503050406030204" pitchFamily="18" charset="0"/>
                                </a:rPr>
                                <m:t> 0.287</m:t>
                              </m:r>
                              <m:r>
                                <a:rPr lang="en-US" b="0" i="1" smtClean="0">
                                  <a:latin typeface="Cambria Math" panose="02040503050406030204" pitchFamily="18" charset="0"/>
                                </a:rPr>
                                <m:t>1,</m:t>
                              </m:r>
                              <m:r>
                                <a:rPr lang="en-US" i="1">
                                  <a:latin typeface="Cambria Math" panose="02040503050406030204" pitchFamily="18" charset="0"/>
                                </a:rPr>
                                <m:t>	-0.4240</m:t>
                              </m:r>
                              <m:r>
                                <a:rPr lang="en-US" b="0" i="1" smtClean="0">
                                  <a:latin typeface="Cambria Math" panose="02040503050406030204" pitchFamily="18" charset="0"/>
                                </a:rPr>
                                <m:t>,</m:t>
                              </m:r>
                              <m:r>
                                <a:rPr lang="en-US" i="1">
                                  <a:latin typeface="Cambria Math" panose="02040503050406030204" pitchFamily="18" charset="0"/>
                                </a:rPr>
                                <m:t>	-0.8589</m:t>
                              </m:r>
                            </m:e>
                          </m:eqArr>
                        </m:e>
                      </m:d>
                    </m:oMath>
                  </m:oMathPara>
                </a14:m>
                <a:endParaRPr lang="en-US" dirty="0"/>
              </a:p>
              <a:p>
                <a:pPr marL="0" indent="0" algn="ctr">
                  <a:buNone/>
                </a:pPr>
                <a:r>
                  <a:rPr lang="en-US" dirty="0"/>
                  <a:t>Latitude =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64.022</m:t>
                        </m:r>
                      </m:e>
                      <m:sup>
                        <m:r>
                          <a:rPr lang="en-US" b="0" i="1" dirty="0" smtClean="0">
                            <a:latin typeface="Cambria Math" panose="02040503050406030204" pitchFamily="18" charset="0"/>
                          </a:rPr>
                          <m:t>𝑜</m:t>
                        </m:r>
                      </m:sup>
                    </m:sSup>
                  </m:oMath>
                </a14:m>
                <a:endParaRPr lang="en-US" dirty="0"/>
              </a:p>
              <a:p>
                <a:pPr marL="0" indent="0" algn="ctr">
                  <a:buNone/>
                </a:pPr>
                <a:r>
                  <a:rPr lang="en-US" dirty="0"/>
                  <a:t>Longitude =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99.6722</m:t>
                        </m:r>
                      </m:e>
                      <m:sup>
                        <m:r>
                          <a:rPr lang="en-US" b="0" i="1" dirty="0" smtClean="0">
                            <a:latin typeface="Cambria Math" panose="02040503050406030204" pitchFamily="18" charset="0"/>
                          </a:rPr>
                          <m:t>𝑜</m:t>
                        </m:r>
                      </m:sup>
                    </m:sSup>
                  </m:oMath>
                </a14:m>
                <a:endParaRPr lang="en-US" b="0" dirty="0"/>
              </a:p>
              <a:p>
                <a:pPr marL="0" indent="0" algn="ctr">
                  <a:buNone/>
                </a:pPr>
                <a:r>
                  <a:rPr lang="en-US" dirty="0"/>
                  <a:t>Altitude = </a:t>
                </a:r>
                <a14:m>
                  <m:oMath xmlns:m="http://schemas.openxmlformats.org/officeDocument/2006/math">
                    <m:r>
                      <a:rPr lang="en-US" i="1" dirty="0" smtClean="0">
                        <a:latin typeface="Cambria Math" panose="02040503050406030204" pitchFamily="18" charset="0"/>
                      </a:rPr>
                      <m:t>358</m:t>
                    </m:r>
                    <m:r>
                      <a:rPr lang="en-US" b="0" i="1" dirty="0" smtClean="0">
                        <a:latin typeface="Cambria Math" panose="02040503050406030204" pitchFamily="18" charset="0"/>
                      </a:rPr>
                      <m:t>.9 </m:t>
                    </m:r>
                    <m:r>
                      <a:rPr lang="en-US" b="0" i="1" dirty="0" smtClean="0">
                        <a:latin typeface="Cambria Math" panose="02040503050406030204" pitchFamily="18" charset="0"/>
                      </a:rPr>
                      <m:t>𝑘𝑚</m:t>
                    </m:r>
                  </m:oMath>
                </a14:m>
                <a:endParaRPr lang="en-US" dirty="0"/>
              </a:p>
            </p:txBody>
          </p:sp>
        </mc:Choice>
        <mc:Fallback>
          <p:sp>
            <p:nvSpPr>
              <p:cNvPr id="3" name="Text Placeholder 2">
                <a:extLst>
                  <a:ext uri="{FF2B5EF4-FFF2-40B4-BE49-F238E27FC236}">
                    <a16:creationId xmlns:a16="http://schemas.microsoft.com/office/drawing/2014/main" id="{AD026019-D85E-7309-AA80-2E07E2F3B485}"/>
                  </a:ext>
                </a:extLst>
              </p:cNvPr>
              <p:cNvSpPr>
                <a:spLocks noGrp="1" noRot="1" noChangeAspect="1" noMove="1" noResize="1" noEditPoints="1" noAdjustHandles="1" noChangeArrowheads="1" noChangeShapeType="1" noTextEdit="1"/>
              </p:cNvSpPr>
              <p:nvPr>
                <p:ph type="body" sz="quarter" idx="17"/>
              </p:nvPr>
            </p:nvSpPr>
            <p:spPr>
              <a:xfrm>
                <a:off x="224416" y="672596"/>
                <a:ext cx="8324645" cy="4151911"/>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7336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0EF632-683D-5E84-6E41-C9A96318249E}"/>
              </a:ext>
            </a:extLst>
          </p:cNvPr>
          <p:cNvSpPr>
            <a:spLocks noGrp="1"/>
          </p:cNvSpPr>
          <p:nvPr>
            <p:ph type="body" sz="quarter" idx="14"/>
          </p:nvPr>
        </p:nvSpPr>
        <p:spPr/>
        <p:txBody>
          <a:bodyPr/>
          <a:lstStyle/>
          <a:p>
            <a:r>
              <a:rPr lang="en-US" dirty="0"/>
              <a:t>Crater relative Navigation</a:t>
            </a:r>
          </a:p>
        </p:txBody>
      </p:sp>
      <p:sp>
        <p:nvSpPr>
          <p:cNvPr id="6" name="TextBox 5">
            <a:extLst>
              <a:ext uri="{FF2B5EF4-FFF2-40B4-BE49-F238E27FC236}">
                <a16:creationId xmlns:a16="http://schemas.microsoft.com/office/drawing/2014/main" id="{0E522C20-5111-48C4-F902-C535AFB48814}"/>
              </a:ext>
            </a:extLst>
          </p:cNvPr>
          <p:cNvSpPr txBox="1"/>
          <p:nvPr/>
        </p:nvSpPr>
        <p:spPr>
          <a:xfrm>
            <a:off x="2130458" y="1030156"/>
            <a:ext cx="2749353" cy="400110"/>
          </a:xfrm>
          <a:prstGeom prst="rect">
            <a:avLst/>
          </a:prstGeom>
          <a:noFill/>
        </p:spPr>
        <p:txBody>
          <a:bodyPr wrap="square" rtlCol="0">
            <a:spAutoFit/>
          </a:bodyPr>
          <a:lstStyle/>
          <a:p>
            <a:pPr algn="ctr"/>
            <a:r>
              <a:rPr lang="en-US" sz="2000" dirty="0"/>
              <a:t>Crater Data base</a:t>
            </a:r>
          </a:p>
        </p:txBody>
      </p:sp>
      <p:sp>
        <p:nvSpPr>
          <p:cNvPr id="7" name="TextBox 6">
            <a:extLst>
              <a:ext uri="{FF2B5EF4-FFF2-40B4-BE49-F238E27FC236}">
                <a16:creationId xmlns:a16="http://schemas.microsoft.com/office/drawing/2014/main" id="{C9DC2492-6FA0-C33D-0B06-D467166F2AC1}"/>
              </a:ext>
            </a:extLst>
          </p:cNvPr>
          <p:cNvSpPr txBox="1"/>
          <p:nvPr/>
        </p:nvSpPr>
        <p:spPr>
          <a:xfrm>
            <a:off x="5439266" y="1030156"/>
            <a:ext cx="2749353" cy="400110"/>
          </a:xfrm>
          <a:prstGeom prst="rect">
            <a:avLst/>
          </a:prstGeom>
          <a:noFill/>
        </p:spPr>
        <p:txBody>
          <a:bodyPr wrap="square" rtlCol="0">
            <a:spAutoFit/>
          </a:bodyPr>
          <a:lstStyle/>
          <a:p>
            <a:pPr algn="ctr"/>
            <a:r>
              <a:rPr lang="en-US" sz="2000" dirty="0"/>
              <a:t>Crater Image</a:t>
            </a:r>
          </a:p>
        </p:txBody>
      </p:sp>
      <p:sp>
        <p:nvSpPr>
          <p:cNvPr id="8" name="TextBox 7">
            <a:extLst>
              <a:ext uri="{FF2B5EF4-FFF2-40B4-BE49-F238E27FC236}">
                <a16:creationId xmlns:a16="http://schemas.microsoft.com/office/drawing/2014/main" id="{D7AAC538-D0D6-942B-A2F0-1E9C2F8E8D02}"/>
              </a:ext>
            </a:extLst>
          </p:cNvPr>
          <p:cNvSpPr txBox="1"/>
          <p:nvPr/>
        </p:nvSpPr>
        <p:spPr>
          <a:xfrm>
            <a:off x="522800" y="1030156"/>
            <a:ext cx="1349860" cy="400110"/>
          </a:xfrm>
          <a:prstGeom prst="rect">
            <a:avLst/>
          </a:prstGeom>
          <a:noFill/>
        </p:spPr>
        <p:txBody>
          <a:bodyPr wrap="square" rtlCol="0">
            <a:spAutoFit/>
          </a:bodyPr>
          <a:lstStyle/>
          <a:p>
            <a:pPr algn="ctr"/>
            <a:r>
              <a:rPr lang="en-US" sz="2000" dirty="0"/>
              <a:t>Knowns</a:t>
            </a:r>
          </a:p>
        </p:txBody>
      </p:sp>
      <p:sp>
        <p:nvSpPr>
          <p:cNvPr id="9" name="TextBox 8">
            <a:extLst>
              <a:ext uri="{FF2B5EF4-FFF2-40B4-BE49-F238E27FC236}">
                <a16:creationId xmlns:a16="http://schemas.microsoft.com/office/drawing/2014/main" id="{479DB59E-2093-2F5C-1FFF-DC15121723AC}"/>
              </a:ext>
            </a:extLst>
          </p:cNvPr>
          <p:cNvSpPr txBox="1"/>
          <p:nvPr/>
        </p:nvSpPr>
        <p:spPr>
          <a:xfrm>
            <a:off x="522800" y="3928678"/>
            <a:ext cx="1607658" cy="400110"/>
          </a:xfrm>
          <a:prstGeom prst="rect">
            <a:avLst/>
          </a:prstGeom>
          <a:noFill/>
        </p:spPr>
        <p:txBody>
          <a:bodyPr wrap="square" rtlCol="0">
            <a:spAutoFit/>
          </a:bodyPr>
          <a:lstStyle/>
          <a:p>
            <a:pPr algn="ctr"/>
            <a:r>
              <a:rPr lang="en-US" sz="2000" dirty="0"/>
              <a:t>Unknowns</a:t>
            </a:r>
          </a:p>
        </p:txBody>
      </p:sp>
      <p:sp>
        <p:nvSpPr>
          <p:cNvPr id="10" name="TextBox 9">
            <a:extLst>
              <a:ext uri="{FF2B5EF4-FFF2-40B4-BE49-F238E27FC236}">
                <a16:creationId xmlns:a16="http://schemas.microsoft.com/office/drawing/2014/main" id="{19BE9F1B-97F1-C96A-D5B5-706E67DB5CC8}"/>
              </a:ext>
            </a:extLst>
          </p:cNvPr>
          <p:cNvSpPr txBox="1"/>
          <p:nvPr/>
        </p:nvSpPr>
        <p:spPr>
          <a:xfrm>
            <a:off x="3788103" y="3906780"/>
            <a:ext cx="2183416" cy="400110"/>
          </a:xfrm>
          <a:prstGeom prst="rect">
            <a:avLst/>
          </a:prstGeom>
          <a:noFill/>
        </p:spPr>
        <p:txBody>
          <a:bodyPr wrap="square" rtlCol="0">
            <a:spAutoFit/>
          </a:bodyPr>
          <a:lstStyle/>
          <a:p>
            <a:pPr algn="ctr"/>
            <a:r>
              <a:rPr lang="en-US" sz="2000" dirty="0"/>
              <a:t>Camera Pose</a:t>
            </a:r>
          </a:p>
        </p:txBody>
      </p:sp>
      <p:sp>
        <p:nvSpPr>
          <p:cNvPr id="11" name="TextBox 10">
            <a:extLst>
              <a:ext uri="{FF2B5EF4-FFF2-40B4-BE49-F238E27FC236}">
                <a16:creationId xmlns:a16="http://schemas.microsoft.com/office/drawing/2014/main" id="{6B5DA5AB-BA43-881F-4E80-7DCAF52D3AB5}"/>
              </a:ext>
            </a:extLst>
          </p:cNvPr>
          <p:cNvSpPr txBox="1"/>
          <p:nvPr/>
        </p:nvSpPr>
        <p:spPr>
          <a:xfrm>
            <a:off x="4075982" y="2843770"/>
            <a:ext cx="1607658" cy="707886"/>
          </a:xfrm>
          <a:prstGeom prst="rect">
            <a:avLst/>
          </a:prstGeom>
          <a:noFill/>
        </p:spPr>
        <p:txBody>
          <a:bodyPr wrap="square" rtlCol="0">
            <a:spAutoFit/>
          </a:bodyPr>
          <a:lstStyle/>
          <a:p>
            <a:pPr algn="ctr"/>
            <a:r>
              <a:rPr lang="en-US" sz="2000" dirty="0" err="1"/>
              <a:t>Grunert’s</a:t>
            </a:r>
            <a:r>
              <a:rPr lang="en-US" sz="2000" dirty="0"/>
              <a:t> Method</a:t>
            </a:r>
          </a:p>
        </p:txBody>
      </p:sp>
      <p:sp>
        <p:nvSpPr>
          <p:cNvPr id="12" name="TextBox 11">
            <a:extLst>
              <a:ext uri="{FF2B5EF4-FFF2-40B4-BE49-F238E27FC236}">
                <a16:creationId xmlns:a16="http://schemas.microsoft.com/office/drawing/2014/main" id="{6EF0960A-4745-9D79-CBD4-56247646487B}"/>
              </a:ext>
            </a:extLst>
          </p:cNvPr>
          <p:cNvSpPr txBox="1"/>
          <p:nvPr/>
        </p:nvSpPr>
        <p:spPr>
          <a:xfrm>
            <a:off x="2130458" y="1874222"/>
            <a:ext cx="2749353" cy="400110"/>
          </a:xfrm>
          <a:prstGeom prst="rect">
            <a:avLst/>
          </a:prstGeom>
          <a:noFill/>
        </p:spPr>
        <p:txBody>
          <a:bodyPr wrap="square" rtlCol="0">
            <a:spAutoFit/>
          </a:bodyPr>
          <a:lstStyle/>
          <a:p>
            <a:pPr algn="ctr"/>
            <a:r>
              <a:rPr lang="en-US" sz="2000" dirty="0"/>
              <a:t>Crater index creation</a:t>
            </a:r>
          </a:p>
        </p:txBody>
      </p:sp>
      <p:sp>
        <p:nvSpPr>
          <p:cNvPr id="13" name="TextBox 12">
            <a:extLst>
              <a:ext uri="{FF2B5EF4-FFF2-40B4-BE49-F238E27FC236}">
                <a16:creationId xmlns:a16="http://schemas.microsoft.com/office/drawing/2014/main" id="{897F7515-9059-C9EB-22AC-0FAB993C86FD}"/>
              </a:ext>
            </a:extLst>
          </p:cNvPr>
          <p:cNvSpPr txBox="1"/>
          <p:nvPr/>
        </p:nvSpPr>
        <p:spPr>
          <a:xfrm>
            <a:off x="5439265" y="1888481"/>
            <a:ext cx="2749353" cy="400110"/>
          </a:xfrm>
          <a:prstGeom prst="rect">
            <a:avLst/>
          </a:prstGeom>
          <a:noFill/>
        </p:spPr>
        <p:txBody>
          <a:bodyPr wrap="square" rtlCol="0">
            <a:spAutoFit/>
          </a:bodyPr>
          <a:lstStyle/>
          <a:p>
            <a:pPr algn="ctr"/>
            <a:r>
              <a:rPr lang="en-US" sz="2000" dirty="0"/>
              <a:t>Crater Identification</a:t>
            </a:r>
          </a:p>
        </p:txBody>
      </p:sp>
      <p:cxnSp>
        <p:nvCxnSpPr>
          <p:cNvPr id="15" name="Straight Arrow Connector 14">
            <a:extLst>
              <a:ext uri="{FF2B5EF4-FFF2-40B4-BE49-F238E27FC236}">
                <a16:creationId xmlns:a16="http://schemas.microsoft.com/office/drawing/2014/main" id="{4CF54C41-5643-DE8F-6777-1C2E89F2D907}"/>
              </a:ext>
            </a:extLst>
          </p:cNvPr>
          <p:cNvCxnSpPr>
            <a:stCxn id="6" idx="2"/>
            <a:endCxn id="12" idx="0"/>
          </p:cNvCxnSpPr>
          <p:nvPr/>
        </p:nvCxnSpPr>
        <p:spPr>
          <a:xfrm>
            <a:off x="3505135" y="1430266"/>
            <a:ext cx="0" cy="443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27D2EA6-3FEF-58A0-B159-6B1DCC7A37FF}"/>
              </a:ext>
            </a:extLst>
          </p:cNvPr>
          <p:cNvCxnSpPr>
            <a:cxnSpLocks/>
            <a:stCxn id="7" idx="2"/>
            <a:endCxn id="13" idx="0"/>
          </p:cNvCxnSpPr>
          <p:nvPr/>
        </p:nvCxnSpPr>
        <p:spPr>
          <a:xfrm flipH="1">
            <a:off x="6813942" y="1430266"/>
            <a:ext cx="1" cy="4582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75D9EEC-893C-0A9F-BABE-118B0CB1C64B}"/>
              </a:ext>
            </a:extLst>
          </p:cNvPr>
          <p:cNvCxnSpPr>
            <a:cxnSpLocks/>
            <a:stCxn id="13" idx="2"/>
            <a:endCxn id="11" idx="0"/>
          </p:cNvCxnSpPr>
          <p:nvPr/>
        </p:nvCxnSpPr>
        <p:spPr>
          <a:xfrm flipH="1">
            <a:off x="4879811" y="2288591"/>
            <a:ext cx="1934131" cy="5551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5A5C1EA-E724-DBD5-5790-377BD053C3CD}"/>
              </a:ext>
            </a:extLst>
          </p:cNvPr>
          <p:cNvCxnSpPr>
            <a:cxnSpLocks/>
            <a:stCxn id="12" idx="2"/>
            <a:endCxn id="11" idx="0"/>
          </p:cNvCxnSpPr>
          <p:nvPr/>
        </p:nvCxnSpPr>
        <p:spPr>
          <a:xfrm>
            <a:off x="3505135" y="2274332"/>
            <a:ext cx="1374676" cy="569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8E8879E-D4DA-100A-4ECB-1457C9D2B23D}"/>
              </a:ext>
            </a:extLst>
          </p:cNvPr>
          <p:cNvCxnSpPr>
            <a:cxnSpLocks/>
            <a:stCxn id="11" idx="2"/>
            <a:endCxn id="10" idx="0"/>
          </p:cNvCxnSpPr>
          <p:nvPr/>
        </p:nvCxnSpPr>
        <p:spPr>
          <a:xfrm>
            <a:off x="4879811" y="3551656"/>
            <a:ext cx="0" cy="355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0354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B00EB9-B605-9956-697C-BDFEA65800F4}"/>
              </a:ext>
            </a:extLst>
          </p:cNvPr>
          <p:cNvSpPr>
            <a:spLocks noGrp="1"/>
          </p:cNvSpPr>
          <p:nvPr>
            <p:ph type="body" sz="quarter" idx="14"/>
          </p:nvPr>
        </p:nvSpPr>
        <p:spPr/>
        <p:txBody>
          <a:bodyPr/>
          <a:lstStyle/>
          <a:p>
            <a:r>
              <a:rPr lang="en-US" dirty="0"/>
              <a:t>Results</a:t>
            </a:r>
          </a:p>
        </p:txBody>
      </p:sp>
      <p:sp>
        <p:nvSpPr>
          <p:cNvPr id="3" name="Text Placeholder 2">
            <a:extLst>
              <a:ext uri="{FF2B5EF4-FFF2-40B4-BE49-F238E27FC236}">
                <a16:creationId xmlns:a16="http://schemas.microsoft.com/office/drawing/2014/main" id="{00C33D9E-F403-1A09-39EA-7F4B4CB7F030}"/>
              </a:ext>
            </a:extLst>
          </p:cNvPr>
          <p:cNvSpPr>
            <a:spLocks noGrp="1"/>
          </p:cNvSpPr>
          <p:nvPr>
            <p:ph type="body" sz="quarter" idx="17"/>
          </p:nvPr>
        </p:nvSpPr>
        <p:spPr>
          <a:xfrm>
            <a:off x="224417" y="788979"/>
            <a:ext cx="3827488" cy="1828800"/>
          </a:xfrm>
        </p:spPr>
        <p:txBody>
          <a:bodyPr/>
          <a:lstStyle/>
          <a:p>
            <a:pPr marL="0" indent="0">
              <a:buNone/>
            </a:pPr>
            <a:r>
              <a:rPr lang="en-US" dirty="0"/>
              <a:t>Reprojected crater centers seen on image</a:t>
            </a:r>
          </a:p>
        </p:txBody>
      </p:sp>
      <p:pic>
        <p:nvPicPr>
          <p:cNvPr id="5" name="Picture 4" descr="A close-up of a moon&#10;&#10;Description automatically generated">
            <a:extLst>
              <a:ext uri="{FF2B5EF4-FFF2-40B4-BE49-F238E27FC236}">
                <a16:creationId xmlns:a16="http://schemas.microsoft.com/office/drawing/2014/main" id="{A545F40F-1E8D-597B-147C-246EFBFF52C2}"/>
              </a:ext>
            </a:extLst>
          </p:cNvPr>
          <p:cNvPicPr>
            <a:picLocks noChangeAspect="1"/>
          </p:cNvPicPr>
          <p:nvPr/>
        </p:nvPicPr>
        <p:blipFill>
          <a:blip r:embed="rId2"/>
          <a:stretch>
            <a:fillRect/>
          </a:stretch>
        </p:blipFill>
        <p:spPr>
          <a:xfrm>
            <a:off x="4051904" y="744038"/>
            <a:ext cx="4860873" cy="3655423"/>
          </a:xfrm>
          <a:prstGeom prst="rect">
            <a:avLst/>
          </a:prstGeom>
        </p:spPr>
      </p:pic>
    </p:spTree>
    <p:extLst>
      <p:ext uri="{BB962C8B-B14F-4D97-AF65-F5344CB8AC3E}">
        <p14:creationId xmlns:p14="http://schemas.microsoft.com/office/powerpoint/2010/main" val="1002255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3C8E59-D049-F3F8-7238-DD640E35E3A3}"/>
              </a:ext>
            </a:extLst>
          </p:cNvPr>
          <p:cNvSpPr>
            <a:spLocks noGrp="1"/>
          </p:cNvSpPr>
          <p:nvPr>
            <p:ph type="body" sz="quarter" idx="14"/>
          </p:nvPr>
        </p:nvSpPr>
        <p:spPr/>
        <p:txBody>
          <a:bodyPr/>
          <a:lstStyle/>
          <a:p>
            <a:r>
              <a:rPr lang="en-US" dirty="0"/>
              <a:t>Results</a:t>
            </a:r>
          </a:p>
        </p:txBody>
      </p:sp>
      <p:sp>
        <p:nvSpPr>
          <p:cNvPr id="3" name="Text Placeholder 2">
            <a:extLst>
              <a:ext uri="{FF2B5EF4-FFF2-40B4-BE49-F238E27FC236}">
                <a16:creationId xmlns:a16="http://schemas.microsoft.com/office/drawing/2014/main" id="{02BBBCDF-D078-1438-E662-4F25EB0EADF2}"/>
              </a:ext>
            </a:extLst>
          </p:cNvPr>
          <p:cNvSpPr>
            <a:spLocks noGrp="1"/>
          </p:cNvSpPr>
          <p:nvPr>
            <p:ph type="body" sz="quarter" idx="17"/>
          </p:nvPr>
        </p:nvSpPr>
        <p:spPr>
          <a:xfrm>
            <a:off x="224416" y="788979"/>
            <a:ext cx="8836456" cy="1828800"/>
          </a:xfrm>
        </p:spPr>
        <p:txBody>
          <a:bodyPr/>
          <a:lstStyle/>
          <a:p>
            <a:r>
              <a:rPr lang="en-US" sz="2400" dirty="0"/>
              <a:t>This image shows rough approximation of what camera would see</a:t>
            </a:r>
          </a:p>
          <a:p>
            <a:r>
              <a:rPr lang="en-US" sz="2400" dirty="0"/>
              <a:t>FOV, orientation are incorrect</a:t>
            </a:r>
          </a:p>
        </p:txBody>
      </p:sp>
      <p:pic>
        <p:nvPicPr>
          <p:cNvPr id="5" name="Picture 4" descr="A close up of a surface&#10;&#10;Description automatically generated">
            <a:extLst>
              <a:ext uri="{FF2B5EF4-FFF2-40B4-BE49-F238E27FC236}">
                <a16:creationId xmlns:a16="http://schemas.microsoft.com/office/drawing/2014/main" id="{74F4D278-992D-508A-A270-2644B52755AD}"/>
              </a:ext>
            </a:extLst>
          </p:cNvPr>
          <p:cNvPicPr>
            <a:picLocks noChangeAspect="1"/>
          </p:cNvPicPr>
          <p:nvPr/>
        </p:nvPicPr>
        <p:blipFill>
          <a:blip r:embed="rId2"/>
          <a:stretch>
            <a:fillRect/>
          </a:stretch>
        </p:blipFill>
        <p:spPr>
          <a:xfrm>
            <a:off x="4032776" y="2069868"/>
            <a:ext cx="5028096" cy="2417043"/>
          </a:xfrm>
          <a:prstGeom prst="rect">
            <a:avLst/>
          </a:prstGeom>
        </p:spPr>
      </p:pic>
    </p:spTree>
    <p:extLst>
      <p:ext uri="{BB962C8B-B14F-4D97-AF65-F5344CB8AC3E}">
        <p14:creationId xmlns:p14="http://schemas.microsoft.com/office/powerpoint/2010/main" val="1073017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06FE4C-23E1-E5F1-604B-46BECEC2436A}"/>
              </a:ext>
            </a:extLst>
          </p:cNvPr>
          <p:cNvSpPr>
            <a:spLocks noGrp="1"/>
          </p:cNvSpPr>
          <p:nvPr>
            <p:ph type="body" sz="quarter" idx="14"/>
          </p:nvPr>
        </p:nvSpPr>
        <p:spPr/>
        <p:txBody>
          <a:bodyPr/>
          <a:lstStyle/>
          <a:p>
            <a:r>
              <a:rPr lang="en-US" dirty="0"/>
              <a:t>Bibliography</a:t>
            </a:r>
          </a:p>
        </p:txBody>
      </p:sp>
      <p:sp>
        <p:nvSpPr>
          <p:cNvPr id="3" name="Text Placeholder 2">
            <a:extLst>
              <a:ext uri="{FF2B5EF4-FFF2-40B4-BE49-F238E27FC236}">
                <a16:creationId xmlns:a16="http://schemas.microsoft.com/office/drawing/2014/main" id="{473DA413-2B63-1A5E-8D77-9547AECE8D2E}"/>
              </a:ext>
            </a:extLst>
          </p:cNvPr>
          <p:cNvSpPr>
            <a:spLocks noGrp="1"/>
          </p:cNvSpPr>
          <p:nvPr>
            <p:ph type="body" sz="quarter" idx="17"/>
          </p:nvPr>
        </p:nvSpPr>
        <p:spPr>
          <a:xfrm>
            <a:off x="224416" y="788979"/>
            <a:ext cx="8778182" cy="3603912"/>
          </a:xfrm>
        </p:spPr>
        <p:txBody>
          <a:bodyPr/>
          <a:lstStyle/>
          <a:p>
            <a:pPr marL="457200" indent="-457200">
              <a:buFont typeface="+mj-lt"/>
              <a:buAutoNum type="arabicPeriod"/>
            </a:pPr>
            <a:r>
              <a:rPr lang="en-US" sz="2000" dirty="0" err="1"/>
              <a:t>Bolles</a:t>
            </a:r>
            <a:r>
              <a:rPr lang="en-US" sz="2000" dirty="0"/>
              <a:t>, D. (2020). Terrain relative navigation: Landing between the hazards. </a:t>
            </a:r>
            <a:r>
              <a:rPr lang="en-US" sz="2000" i="1" dirty="0"/>
              <a:t>NASA Science</a:t>
            </a:r>
            <a:r>
              <a:rPr lang="en-US" sz="2000" dirty="0"/>
              <a:t>.</a:t>
            </a:r>
          </a:p>
          <a:p>
            <a:pPr marL="457200" indent="-457200">
              <a:buFont typeface="+mj-lt"/>
              <a:buAutoNum type="arabicPeriod"/>
            </a:pPr>
            <a:r>
              <a:rPr lang="en-US" sz="2000" dirty="0"/>
              <a:t>Robbins, S. J. (2019). A new global database of lunar impact craters&gt; 1–2 km: 1. Crater locations and sizes, comparisons with published databases, and global analysis. </a:t>
            </a:r>
            <a:r>
              <a:rPr lang="en-US" sz="2000" i="1" dirty="0"/>
              <a:t>Journal of Geophysical Research: Planets</a:t>
            </a:r>
            <a:r>
              <a:rPr lang="en-US" sz="2000" dirty="0"/>
              <a:t>, 124(4), 871-892.</a:t>
            </a:r>
          </a:p>
          <a:p>
            <a:pPr marL="457200" indent="-457200">
              <a:buFont typeface="+mj-lt"/>
              <a:buAutoNum type="arabicPeriod"/>
            </a:pPr>
            <a:r>
              <a:rPr lang="en-US" sz="2000" dirty="0"/>
              <a:t>Shi, </a:t>
            </a:r>
            <a:r>
              <a:rPr lang="en-US" sz="2000" dirty="0" err="1"/>
              <a:t>Jingnan</a:t>
            </a:r>
            <a:r>
              <a:rPr lang="en-US" sz="2000" dirty="0"/>
              <a:t>. </a:t>
            </a:r>
            <a:r>
              <a:rPr lang="en-US" sz="2000" i="1" dirty="0" err="1"/>
              <a:t>Jingnan</a:t>
            </a:r>
            <a:r>
              <a:rPr lang="en-US" sz="2000" i="1" dirty="0"/>
              <a:t> Shi</a:t>
            </a:r>
            <a:r>
              <a:rPr lang="en-US" sz="2000" dirty="0"/>
              <a:t>, jingnanshi.com/blog/pnp_minimal.html. Accessed 24 Apr. 2024. </a:t>
            </a:r>
          </a:p>
        </p:txBody>
      </p:sp>
    </p:spTree>
    <p:extLst>
      <p:ext uri="{BB962C8B-B14F-4D97-AF65-F5344CB8AC3E}">
        <p14:creationId xmlns:p14="http://schemas.microsoft.com/office/powerpoint/2010/main" val="2648392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7FA-21F1-AF98-7B3B-36B72D0E5FB2}"/>
              </a:ext>
            </a:extLst>
          </p:cNvPr>
          <p:cNvSpPr>
            <a:spLocks noGrp="1"/>
          </p:cNvSpPr>
          <p:nvPr>
            <p:ph type="ctrTitle"/>
          </p:nvPr>
        </p:nvSpPr>
        <p:spPr/>
        <p:txBody>
          <a:bodyPr/>
          <a:lstStyle/>
          <a:p>
            <a:pPr algn="ctr"/>
            <a:r>
              <a:rPr lang="en-US" dirty="0"/>
              <a:t>Questions?</a:t>
            </a:r>
          </a:p>
        </p:txBody>
      </p:sp>
    </p:spTree>
    <p:extLst>
      <p:ext uri="{BB962C8B-B14F-4D97-AF65-F5344CB8AC3E}">
        <p14:creationId xmlns:p14="http://schemas.microsoft.com/office/powerpoint/2010/main" val="1733709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95846B-CB2A-D575-3FFC-6ACBB41139CD}"/>
              </a:ext>
            </a:extLst>
          </p:cNvPr>
          <p:cNvSpPr>
            <a:spLocks noGrp="1"/>
          </p:cNvSpPr>
          <p:nvPr>
            <p:ph type="body" sz="quarter" idx="14"/>
          </p:nvPr>
        </p:nvSpPr>
        <p:spPr/>
        <p:txBody>
          <a:bodyPr/>
          <a:lstStyle/>
          <a:p>
            <a:r>
              <a:rPr lang="en-US" dirty="0"/>
              <a:t>Use of Terrain Relative Navigation</a:t>
            </a:r>
          </a:p>
        </p:txBody>
      </p:sp>
      <p:sp>
        <p:nvSpPr>
          <p:cNvPr id="3" name="Text Placeholder 2">
            <a:extLst>
              <a:ext uri="{FF2B5EF4-FFF2-40B4-BE49-F238E27FC236}">
                <a16:creationId xmlns:a16="http://schemas.microsoft.com/office/drawing/2014/main" id="{477FA44F-24F6-13ED-EBD5-BE4FA025044D}"/>
              </a:ext>
            </a:extLst>
          </p:cNvPr>
          <p:cNvSpPr>
            <a:spLocks noGrp="1"/>
          </p:cNvSpPr>
          <p:nvPr>
            <p:ph type="body" sz="quarter" idx="17"/>
          </p:nvPr>
        </p:nvSpPr>
        <p:spPr>
          <a:xfrm>
            <a:off x="224416" y="788979"/>
            <a:ext cx="4131453" cy="1828800"/>
          </a:xfrm>
        </p:spPr>
        <p:txBody>
          <a:bodyPr/>
          <a:lstStyle/>
          <a:p>
            <a:r>
              <a:rPr lang="en-US" dirty="0"/>
              <a:t>Mars 2020 rover</a:t>
            </a:r>
          </a:p>
          <a:p>
            <a:r>
              <a:rPr lang="en-US" dirty="0"/>
              <a:t>Intuitive Machines IM-1 (Odysseus) Lander</a:t>
            </a:r>
          </a:p>
        </p:txBody>
      </p:sp>
      <p:pic>
        <p:nvPicPr>
          <p:cNvPr id="3074" name="Picture 2" descr="Photo of the landing components, including a camera">
            <a:extLst>
              <a:ext uri="{FF2B5EF4-FFF2-40B4-BE49-F238E27FC236}">
                <a16:creationId xmlns:a16="http://schemas.microsoft.com/office/drawing/2014/main" id="{3EA3BF79-9C2D-CFC9-DAA2-AF2DDE30D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259" y="1629901"/>
            <a:ext cx="4505325"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175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0EF632-683D-5E84-6E41-C9A96318249E}"/>
              </a:ext>
            </a:extLst>
          </p:cNvPr>
          <p:cNvSpPr>
            <a:spLocks noGrp="1"/>
          </p:cNvSpPr>
          <p:nvPr>
            <p:ph type="body" sz="quarter" idx="14"/>
          </p:nvPr>
        </p:nvSpPr>
        <p:spPr/>
        <p:txBody>
          <a:bodyPr/>
          <a:lstStyle/>
          <a:p>
            <a:r>
              <a:rPr lang="en-US" dirty="0"/>
              <a:t>Crater relative Navigation</a:t>
            </a:r>
          </a:p>
        </p:txBody>
      </p:sp>
      <p:pic>
        <p:nvPicPr>
          <p:cNvPr id="5" name="Picture 4" descr="A close-up of a crater&#10;&#10;Description automatically generated">
            <a:extLst>
              <a:ext uri="{FF2B5EF4-FFF2-40B4-BE49-F238E27FC236}">
                <a16:creationId xmlns:a16="http://schemas.microsoft.com/office/drawing/2014/main" id="{624607AB-5C41-AFE6-69AC-C64591AFF43A}"/>
              </a:ext>
            </a:extLst>
          </p:cNvPr>
          <p:cNvPicPr>
            <a:picLocks noChangeAspect="1"/>
          </p:cNvPicPr>
          <p:nvPr/>
        </p:nvPicPr>
        <p:blipFill>
          <a:blip r:embed="rId3"/>
          <a:stretch>
            <a:fillRect/>
          </a:stretch>
        </p:blipFill>
        <p:spPr>
          <a:xfrm rot="10800000">
            <a:off x="4671927" y="917935"/>
            <a:ext cx="4393735" cy="3295846"/>
          </a:xfrm>
          <a:prstGeom prst="rect">
            <a:avLst/>
          </a:prstGeom>
        </p:spPr>
      </p:pic>
      <p:sp>
        <p:nvSpPr>
          <p:cNvPr id="6" name="Text Placeholder 5">
            <a:extLst>
              <a:ext uri="{FF2B5EF4-FFF2-40B4-BE49-F238E27FC236}">
                <a16:creationId xmlns:a16="http://schemas.microsoft.com/office/drawing/2014/main" id="{7CE4320A-0D61-A6FC-ED81-C8F032F8AED8}"/>
              </a:ext>
            </a:extLst>
          </p:cNvPr>
          <p:cNvSpPr>
            <a:spLocks noGrp="1"/>
          </p:cNvSpPr>
          <p:nvPr>
            <p:ph type="body" sz="quarter" idx="17"/>
          </p:nvPr>
        </p:nvSpPr>
        <p:spPr>
          <a:xfrm>
            <a:off x="224417" y="788979"/>
            <a:ext cx="4247658" cy="3295846"/>
          </a:xfrm>
        </p:spPr>
        <p:txBody>
          <a:bodyPr/>
          <a:lstStyle/>
          <a:p>
            <a:pPr marL="0" indent="0">
              <a:buNone/>
            </a:pPr>
            <a:r>
              <a:rPr lang="en-US" dirty="0"/>
              <a:t>Intuitive machines Odysseus lander looking at </a:t>
            </a:r>
            <a:r>
              <a:rPr lang="en-US" dirty="0" err="1"/>
              <a:t>Bel’kovich</a:t>
            </a:r>
            <a:r>
              <a:rPr lang="en-US" dirty="0"/>
              <a:t> K crater</a:t>
            </a:r>
          </a:p>
        </p:txBody>
      </p:sp>
    </p:spTree>
    <p:extLst>
      <p:ext uri="{BB962C8B-B14F-4D97-AF65-F5344CB8AC3E}">
        <p14:creationId xmlns:p14="http://schemas.microsoft.com/office/powerpoint/2010/main" val="406432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635DA3-12F9-014F-B03E-5B9D8F1F9B72}"/>
              </a:ext>
            </a:extLst>
          </p:cNvPr>
          <p:cNvSpPr>
            <a:spLocks noGrp="1"/>
          </p:cNvSpPr>
          <p:nvPr>
            <p:ph type="body" sz="quarter" idx="14"/>
          </p:nvPr>
        </p:nvSpPr>
        <p:spPr/>
        <p:txBody>
          <a:bodyPr/>
          <a:lstStyle/>
          <a:p>
            <a:r>
              <a:rPr lang="en-US" dirty="0"/>
              <a:t>Crater identification</a:t>
            </a:r>
          </a:p>
        </p:txBody>
      </p:sp>
      <p:sp>
        <p:nvSpPr>
          <p:cNvPr id="3" name="Text Placeholder 2">
            <a:extLst>
              <a:ext uri="{FF2B5EF4-FFF2-40B4-BE49-F238E27FC236}">
                <a16:creationId xmlns:a16="http://schemas.microsoft.com/office/drawing/2014/main" id="{8BDFC612-D224-53B6-054B-C243C076242E}"/>
              </a:ext>
            </a:extLst>
          </p:cNvPr>
          <p:cNvSpPr>
            <a:spLocks noGrp="1"/>
          </p:cNvSpPr>
          <p:nvPr>
            <p:ph type="body" sz="quarter" idx="17"/>
          </p:nvPr>
        </p:nvSpPr>
        <p:spPr>
          <a:xfrm>
            <a:off x="224416" y="788979"/>
            <a:ext cx="4734083" cy="3537924"/>
          </a:xfrm>
        </p:spPr>
        <p:txBody>
          <a:bodyPr/>
          <a:lstStyle/>
          <a:p>
            <a:r>
              <a:rPr lang="en-US" dirty="0"/>
              <a:t>Can use computer vision to identify bright and dark sides of craters</a:t>
            </a:r>
          </a:p>
          <a:p>
            <a:r>
              <a:rPr lang="en-US" dirty="0"/>
              <a:t>These can be used to generate ellipses of craters</a:t>
            </a:r>
          </a:p>
        </p:txBody>
      </p:sp>
      <p:pic>
        <p:nvPicPr>
          <p:cNvPr id="5" name="Picture 4" descr="A black and white image of a black background&#10;&#10;Description automatically generated">
            <a:extLst>
              <a:ext uri="{FF2B5EF4-FFF2-40B4-BE49-F238E27FC236}">
                <a16:creationId xmlns:a16="http://schemas.microsoft.com/office/drawing/2014/main" id="{9A011AAA-64D7-0685-F561-5E57CCB259C4}"/>
              </a:ext>
            </a:extLst>
          </p:cNvPr>
          <p:cNvPicPr>
            <a:picLocks noGrp="1" noRot="1" noChangeAspect="1" noMove="1" noResize="1" noEditPoints="1" noAdjustHandles="1" noChangeArrowheads="1" noChangeShapeType="1" noCrop="1"/>
          </p:cNvPicPr>
          <p:nvPr/>
        </p:nvPicPr>
        <p:blipFill>
          <a:blip r:embed="rId3"/>
          <a:stretch>
            <a:fillRect/>
          </a:stretch>
        </p:blipFill>
        <p:spPr>
          <a:xfrm rot="10800000">
            <a:off x="4722829" y="993750"/>
            <a:ext cx="4196755" cy="3156000"/>
          </a:xfrm>
          <a:prstGeom prst="rect">
            <a:avLst/>
          </a:prstGeom>
        </p:spPr>
      </p:pic>
      <p:sp>
        <p:nvSpPr>
          <p:cNvPr id="6" name="Oval 5">
            <a:extLst>
              <a:ext uri="{FF2B5EF4-FFF2-40B4-BE49-F238E27FC236}">
                <a16:creationId xmlns:a16="http://schemas.microsoft.com/office/drawing/2014/main" id="{90EB0428-73D8-3DB2-2EEF-783D6495788D}"/>
              </a:ext>
            </a:extLst>
          </p:cNvPr>
          <p:cNvSpPr/>
          <p:nvPr/>
        </p:nvSpPr>
        <p:spPr>
          <a:xfrm>
            <a:off x="4854804" y="1772239"/>
            <a:ext cx="245097" cy="245097"/>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C2E71A7-4565-9A61-389B-1FC0D816788F}"/>
              </a:ext>
            </a:extLst>
          </p:cNvPr>
          <p:cNvSpPr/>
          <p:nvPr/>
        </p:nvSpPr>
        <p:spPr>
          <a:xfrm>
            <a:off x="4854804" y="3359739"/>
            <a:ext cx="245097" cy="245097"/>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C7B5B42-CC1F-B644-803D-F35768B96DE0}"/>
              </a:ext>
            </a:extLst>
          </p:cNvPr>
          <p:cNvSpPr/>
          <p:nvPr/>
        </p:nvSpPr>
        <p:spPr>
          <a:xfrm>
            <a:off x="8152571" y="2479205"/>
            <a:ext cx="245097" cy="245097"/>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C67AC40-332A-5035-66EF-695D6C7BDC1A}"/>
              </a:ext>
            </a:extLst>
          </p:cNvPr>
          <p:cNvSpPr/>
          <p:nvPr/>
        </p:nvSpPr>
        <p:spPr>
          <a:xfrm>
            <a:off x="8030022" y="3935809"/>
            <a:ext cx="245097" cy="245097"/>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059F495-0DCF-F56E-4C9F-EF795412CA21}"/>
              </a:ext>
            </a:extLst>
          </p:cNvPr>
          <p:cNvSpPr/>
          <p:nvPr/>
        </p:nvSpPr>
        <p:spPr>
          <a:xfrm>
            <a:off x="6249163" y="2435392"/>
            <a:ext cx="245097" cy="245097"/>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843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635DA3-12F9-014F-B03E-5B9D8F1F9B72}"/>
              </a:ext>
            </a:extLst>
          </p:cNvPr>
          <p:cNvSpPr>
            <a:spLocks noGrp="1"/>
          </p:cNvSpPr>
          <p:nvPr>
            <p:ph type="body" sz="quarter" idx="14"/>
          </p:nvPr>
        </p:nvSpPr>
        <p:spPr/>
        <p:txBody>
          <a:bodyPr/>
          <a:lstStyle/>
          <a:p>
            <a:r>
              <a:rPr lang="en-US" dirty="0"/>
              <a:t>Crater identification</a:t>
            </a:r>
          </a:p>
        </p:txBody>
      </p:sp>
      <p:sp>
        <p:nvSpPr>
          <p:cNvPr id="3" name="Text Placeholder 2">
            <a:extLst>
              <a:ext uri="{FF2B5EF4-FFF2-40B4-BE49-F238E27FC236}">
                <a16:creationId xmlns:a16="http://schemas.microsoft.com/office/drawing/2014/main" id="{8BDFC612-D224-53B6-054B-C243C076242E}"/>
              </a:ext>
            </a:extLst>
          </p:cNvPr>
          <p:cNvSpPr>
            <a:spLocks noGrp="1"/>
          </p:cNvSpPr>
          <p:nvPr>
            <p:ph type="body" sz="quarter" idx="17"/>
          </p:nvPr>
        </p:nvSpPr>
        <p:spPr>
          <a:xfrm>
            <a:off x="224417" y="788979"/>
            <a:ext cx="4071568" cy="3537924"/>
          </a:xfrm>
        </p:spPr>
        <p:txBody>
          <a:bodyPr/>
          <a:lstStyle/>
          <a:p>
            <a:r>
              <a:rPr lang="en-US" dirty="0"/>
              <a:t>Craters were manually identified</a:t>
            </a:r>
          </a:p>
          <a:p>
            <a:r>
              <a:rPr lang="en-US" dirty="0"/>
              <a:t>4 Craters selected</a:t>
            </a:r>
          </a:p>
        </p:txBody>
      </p:sp>
      <p:pic>
        <p:nvPicPr>
          <p:cNvPr id="15" name="Picture 14" descr="A close-up of a moon&#10;&#10;Description automatically generated">
            <a:extLst>
              <a:ext uri="{FF2B5EF4-FFF2-40B4-BE49-F238E27FC236}">
                <a16:creationId xmlns:a16="http://schemas.microsoft.com/office/drawing/2014/main" id="{399F4CC2-E4E1-02E6-E53D-8A7E462D6300}"/>
              </a:ext>
            </a:extLst>
          </p:cNvPr>
          <p:cNvPicPr>
            <a:picLocks noChangeAspect="1"/>
          </p:cNvPicPr>
          <p:nvPr/>
        </p:nvPicPr>
        <p:blipFill>
          <a:blip r:embed="rId3"/>
          <a:stretch>
            <a:fillRect/>
          </a:stretch>
        </p:blipFill>
        <p:spPr>
          <a:xfrm>
            <a:off x="4295984" y="816597"/>
            <a:ext cx="4704627" cy="3537924"/>
          </a:xfrm>
          <a:prstGeom prst="rect">
            <a:avLst/>
          </a:prstGeom>
        </p:spPr>
      </p:pic>
    </p:spTree>
    <p:extLst>
      <p:ext uri="{BB962C8B-B14F-4D97-AF65-F5344CB8AC3E}">
        <p14:creationId xmlns:p14="http://schemas.microsoft.com/office/powerpoint/2010/main" val="1678929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43E4A6-212F-99A8-DCDC-9CD503D24A05}"/>
              </a:ext>
            </a:extLst>
          </p:cNvPr>
          <p:cNvSpPr>
            <a:spLocks noGrp="1"/>
          </p:cNvSpPr>
          <p:nvPr>
            <p:ph type="body" sz="quarter" idx="14"/>
          </p:nvPr>
        </p:nvSpPr>
        <p:spPr/>
        <p:txBody>
          <a:bodyPr/>
          <a:lstStyle/>
          <a:p>
            <a:r>
              <a:rPr lang="en-US" dirty="0"/>
              <a:t>Crater Database</a:t>
            </a:r>
          </a:p>
        </p:txBody>
      </p:sp>
      <p:sp>
        <p:nvSpPr>
          <p:cNvPr id="3" name="Text Placeholder 2">
            <a:extLst>
              <a:ext uri="{FF2B5EF4-FFF2-40B4-BE49-F238E27FC236}">
                <a16:creationId xmlns:a16="http://schemas.microsoft.com/office/drawing/2014/main" id="{229048E1-AE0A-BBA4-2EC6-E61C2BAB3CF3}"/>
              </a:ext>
            </a:extLst>
          </p:cNvPr>
          <p:cNvSpPr>
            <a:spLocks noGrp="1"/>
          </p:cNvSpPr>
          <p:nvPr>
            <p:ph type="body" sz="quarter" idx="17"/>
          </p:nvPr>
        </p:nvSpPr>
        <p:spPr>
          <a:xfrm>
            <a:off x="224416" y="788979"/>
            <a:ext cx="8429390" cy="1828800"/>
          </a:xfrm>
        </p:spPr>
        <p:txBody>
          <a:bodyPr/>
          <a:lstStyle/>
          <a:p>
            <a:r>
              <a:rPr lang="en-US" dirty="0"/>
              <a:t>Robbins crater database contains latitude, longitude, and shape information for 1.2 million craters</a:t>
            </a:r>
          </a:p>
        </p:txBody>
      </p:sp>
      <p:pic>
        <p:nvPicPr>
          <p:cNvPr id="2050" name="Picture 2">
            <a:extLst>
              <a:ext uri="{FF2B5EF4-FFF2-40B4-BE49-F238E27FC236}">
                <a16:creationId xmlns:a16="http://schemas.microsoft.com/office/drawing/2014/main" id="{41CC3EB2-8D41-7646-CCE4-E3CB17D60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416" y="1866441"/>
            <a:ext cx="5136695" cy="256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181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363503-390E-0A3A-737F-9E0D8D0421DB}"/>
              </a:ext>
            </a:extLst>
          </p:cNvPr>
          <p:cNvSpPr>
            <a:spLocks noGrp="1"/>
          </p:cNvSpPr>
          <p:nvPr>
            <p:ph type="body" sz="quarter" idx="14"/>
          </p:nvPr>
        </p:nvSpPr>
        <p:spPr/>
        <p:txBody>
          <a:bodyPr/>
          <a:lstStyle/>
          <a:p>
            <a:r>
              <a:rPr lang="en-US" dirty="0"/>
              <a:t>Crater Selection</a:t>
            </a:r>
          </a:p>
        </p:txBody>
      </p:sp>
      <p:sp>
        <p:nvSpPr>
          <p:cNvPr id="3" name="Text Placeholder 2">
            <a:extLst>
              <a:ext uri="{FF2B5EF4-FFF2-40B4-BE49-F238E27FC236}">
                <a16:creationId xmlns:a16="http://schemas.microsoft.com/office/drawing/2014/main" id="{91EB02B4-85E9-D194-697F-0F4CD56A6F2A}"/>
              </a:ext>
            </a:extLst>
          </p:cNvPr>
          <p:cNvSpPr>
            <a:spLocks noGrp="1"/>
          </p:cNvSpPr>
          <p:nvPr>
            <p:ph type="body" sz="quarter" idx="17"/>
          </p:nvPr>
        </p:nvSpPr>
        <p:spPr>
          <a:xfrm>
            <a:off x="224416" y="788978"/>
            <a:ext cx="8462384" cy="3458825"/>
          </a:xfrm>
        </p:spPr>
        <p:txBody>
          <a:bodyPr/>
          <a:lstStyle/>
          <a:p>
            <a:r>
              <a:rPr lang="en-US" dirty="0"/>
              <a:t>Manually picked crater centers from ACT Lunar map</a:t>
            </a:r>
          </a:p>
          <a:p>
            <a:r>
              <a:rPr lang="en-US" dirty="0"/>
              <a:t>Lat and Long </a:t>
            </a:r>
          </a:p>
          <a:p>
            <a:pPr marL="0" indent="0">
              <a:buNone/>
            </a:pPr>
            <a:r>
              <a:rPr lang="en-US" dirty="0"/>
              <a:t>converted to MCMF</a:t>
            </a:r>
          </a:p>
        </p:txBody>
      </p:sp>
      <p:pic>
        <p:nvPicPr>
          <p:cNvPr id="7" name="Picture 6" descr="A close up of a moon&#10;&#10;Description automatically generated">
            <a:extLst>
              <a:ext uri="{FF2B5EF4-FFF2-40B4-BE49-F238E27FC236}">
                <a16:creationId xmlns:a16="http://schemas.microsoft.com/office/drawing/2014/main" id="{01D80B14-F213-BF12-FE34-A7DFC8BD5DC8}"/>
              </a:ext>
            </a:extLst>
          </p:cNvPr>
          <p:cNvPicPr>
            <a:picLocks noChangeAspect="1"/>
          </p:cNvPicPr>
          <p:nvPr/>
        </p:nvPicPr>
        <p:blipFill rotWithShape="1">
          <a:blip r:embed="rId2"/>
          <a:srcRect l="37365" t="25155" r="10999" b="9441"/>
          <a:stretch/>
        </p:blipFill>
        <p:spPr>
          <a:xfrm>
            <a:off x="3905430" y="1372431"/>
            <a:ext cx="4897747" cy="2982089"/>
          </a:xfrm>
          <a:prstGeom prst="rect">
            <a:avLst/>
          </a:prstGeom>
        </p:spPr>
      </p:pic>
    </p:spTree>
    <p:extLst>
      <p:ext uri="{BB962C8B-B14F-4D97-AF65-F5344CB8AC3E}">
        <p14:creationId xmlns:p14="http://schemas.microsoft.com/office/powerpoint/2010/main" val="13019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5696B3-92F0-C3DD-C9D4-7004B01F4149}"/>
              </a:ext>
            </a:extLst>
          </p:cNvPr>
          <p:cNvSpPr>
            <a:spLocks noGrp="1"/>
          </p:cNvSpPr>
          <p:nvPr>
            <p:ph type="body" sz="quarter" idx="14"/>
          </p:nvPr>
        </p:nvSpPr>
        <p:spPr/>
        <p:txBody>
          <a:bodyPr/>
          <a:lstStyle/>
          <a:p>
            <a:r>
              <a:rPr lang="en-US" dirty="0"/>
              <a:t>Perspective-N-Point Problem set up</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F156866-21A0-9F20-9AD0-FDD62E0C68AD}"/>
                  </a:ext>
                </a:extLst>
              </p:cNvPr>
              <p:cNvSpPr txBox="1"/>
              <p:nvPr/>
            </p:nvSpPr>
            <p:spPr>
              <a:xfrm>
                <a:off x="2826327" y="3511727"/>
                <a:ext cx="37407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m:oMathPara>
                </a14:m>
                <a:endParaRPr lang="en-US" dirty="0"/>
              </a:p>
            </p:txBody>
          </p:sp>
        </mc:Choice>
        <mc:Fallback>
          <p:sp>
            <p:nvSpPr>
              <p:cNvPr id="10" name="TextBox 9">
                <a:extLst>
                  <a:ext uri="{FF2B5EF4-FFF2-40B4-BE49-F238E27FC236}">
                    <a16:creationId xmlns:a16="http://schemas.microsoft.com/office/drawing/2014/main" id="{6F156866-21A0-9F20-9AD0-FDD62E0C68AD}"/>
                  </a:ext>
                </a:extLst>
              </p:cNvPr>
              <p:cNvSpPr txBox="1">
                <a:spLocks noRot="1" noChangeAspect="1" noMove="1" noResize="1" noEditPoints="1" noAdjustHandles="1" noChangeArrowheads="1" noChangeShapeType="1" noTextEdit="1"/>
              </p:cNvSpPr>
              <p:nvPr/>
            </p:nvSpPr>
            <p:spPr>
              <a:xfrm>
                <a:off x="2826327" y="3511727"/>
                <a:ext cx="37407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38B9C48-87C7-D2ED-A59E-0270CF0F98B7}"/>
                  </a:ext>
                </a:extLst>
              </p:cNvPr>
              <p:cNvSpPr txBox="1"/>
              <p:nvPr/>
            </p:nvSpPr>
            <p:spPr>
              <a:xfrm>
                <a:off x="6234933" y="3996272"/>
                <a:ext cx="37407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oMath>
                  </m:oMathPara>
                </a14:m>
                <a:endParaRPr lang="en-US" dirty="0"/>
              </a:p>
            </p:txBody>
          </p:sp>
        </mc:Choice>
        <mc:Fallback>
          <p:sp>
            <p:nvSpPr>
              <p:cNvPr id="11" name="TextBox 10">
                <a:extLst>
                  <a:ext uri="{FF2B5EF4-FFF2-40B4-BE49-F238E27FC236}">
                    <a16:creationId xmlns:a16="http://schemas.microsoft.com/office/drawing/2014/main" id="{038B9C48-87C7-D2ED-A59E-0270CF0F98B7}"/>
                  </a:ext>
                </a:extLst>
              </p:cNvPr>
              <p:cNvSpPr txBox="1">
                <a:spLocks noRot="1" noChangeAspect="1" noMove="1" noResize="1" noEditPoints="1" noAdjustHandles="1" noChangeArrowheads="1" noChangeShapeType="1" noTextEdit="1"/>
              </p:cNvSpPr>
              <p:nvPr/>
            </p:nvSpPr>
            <p:spPr>
              <a:xfrm>
                <a:off x="6234933" y="3996272"/>
                <a:ext cx="374073" cy="369332"/>
              </a:xfrm>
              <a:prstGeom prst="rect">
                <a:avLst/>
              </a:prstGeom>
              <a:blipFill>
                <a:blip r:embed="rId3"/>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0D95325-9C94-4787-C991-0FB61254CBD9}"/>
                  </a:ext>
                </a:extLst>
              </p:cNvPr>
              <p:cNvSpPr txBox="1"/>
              <p:nvPr/>
            </p:nvSpPr>
            <p:spPr>
              <a:xfrm>
                <a:off x="7564972" y="2721501"/>
                <a:ext cx="37407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oMath>
                  </m:oMathPara>
                </a14:m>
                <a:endParaRPr lang="en-US" dirty="0"/>
              </a:p>
            </p:txBody>
          </p:sp>
        </mc:Choice>
        <mc:Fallback>
          <p:sp>
            <p:nvSpPr>
              <p:cNvPr id="12" name="TextBox 11">
                <a:extLst>
                  <a:ext uri="{FF2B5EF4-FFF2-40B4-BE49-F238E27FC236}">
                    <a16:creationId xmlns:a16="http://schemas.microsoft.com/office/drawing/2014/main" id="{A0D95325-9C94-4787-C991-0FB61254CBD9}"/>
                  </a:ext>
                </a:extLst>
              </p:cNvPr>
              <p:cNvSpPr txBox="1">
                <a:spLocks noRot="1" noChangeAspect="1" noMove="1" noResize="1" noEditPoints="1" noAdjustHandles="1" noChangeArrowheads="1" noChangeShapeType="1" noTextEdit="1"/>
              </p:cNvSpPr>
              <p:nvPr/>
            </p:nvSpPr>
            <p:spPr>
              <a:xfrm>
                <a:off x="7564972" y="2721501"/>
                <a:ext cx="374073" cy="369332"/>
              </a:xfrm>
              <a:prstGeom prst="rect">
                <a:avLst/>
              </a:prstGeom>
              <a:blipFill>
                <a:blip r:embed="rId4"/>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2A6E93C4-CD1A-A6C1-BB66-9712524A7166}"/>
              </a:ext>
            </a:extLst>
          </p:cNvPr>
          <p:cNvCxnSpPr/>
          <p:nvPr/>
        </p:nvCxnSpPr>
        <p:spPr>
          <a:xfrm flipV="1">
            <a:off x="540327" y="3158836"/>
            <a:ext cx="0" cy="4488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37E295D-747F-05E5-5E45-42A2A3822BD3}"/>
              </a:ext>
            </a:extLst>
          </p:cNvPr>
          <p:cNvCxnSpPr>
            <a:cxnSpLocks/>
          </p:cNvCxnSpPr>
          <p:nvPr/>
        </p:nvCxnSpPr>
        <p:spPr>
          <a:xfrm>
            <a:off x="540327" y="3607724"/>
            <a:ext cx="5237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580438B-054A-445C-257B-4D7D46F9E2B1}"/>
              </a:ext>
            </a:extLst>
          </p:cNvPr>
          <p:cNvCxnSpPr>
            <a:cxnSpLocks/>
          </p:cNvCxnSpPr>
          <p:nvPr/>
        </p:nvCxnSpPr>
        <p:spPr>
          <a:xfrm flipH="1">
            <a:off x="224416" y="3607724"/>
            <a:ext cx="315911" cy="2733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BABD428-C710-B474-617D-0CB3939CBA46}"/>
                  </a:ext>
                </a:extLst>
              </p:cNvPr>
              <p:cNvSpPr txBox="1"/>
              <p:nvPr/>
            </p:nvSpPr>
            <p:spPr>
              <a:xfrm>
                <a:off x="382371" y="2834640"/>
                <a:ext cx="3906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oMath>
                  </m:oMathPara>
                </a14:m>
                <a:endParaRPr lang="en-US" dirty="0"/>
              </a:p>
            </p:txBody>
          </p:sp>
        </mc:Choice>
        <mc:Fallback>
          <p:sp>
            <p:nvSpPr>
              <p:cNvPr id="22" name="TextBox 21">
                <a:extLst>
                  <a:ext uri="{FF2B5EF4-FFF2-40B4-BE49-F238E27FC236}">
                    <a16:creationId xmlns:a16="http://schemas.microsoft.com/office/drawing/2014/main" id="{8BABD428-C710-B474-617D-0CB3939CBA46}"/>
                  </a:ext>
                </a:extLst>
              </p:cNvPr>
              <p:cNvSpPr txBox="1">
                <a:spLocks noRot="1" noChangeAspect="1" noMove="1" noResize="1" noEditPoints="1" noAdjustHandles="1" noChangeArrowheads="1" noChangeShapeType="1" noTextEdit="1"/>
              </p:cNvSpPr>
              <p:nvPr/>
            </p:nvSpPr>
            <p:spPr>
              <a:xfrm>
                <a:off x="382371" y="2834640"/>
                <a:ext cx="39068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7D2DF75-6DA2-A9AE-3BAD-4822B2579744}"/>
                  </a:ext>
                </a:extLst>
              </p:cNvPr>
              <p:cNvSpPr txBox="1"/>
              <p:nvPr/>
            </p:nvSpPr>
            <p:spPr>
              <a:xfrm>
                <a:off x="1027586" y="3423058"/>
                <a:ext cx="39388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p:sp>
            <p:nvSpPr>
              <p:cNvPr id="23" name="TextBox 22">
                <a:extLst>
                  <a:ext uri="{FF2B5EF4-FFF2-40B4-BE49-F238E27FC236}">
                    <a16:creationId xmlns:a16="http://schemas.microsoft.com/office/drawing/2014/main" id="{57D2DF75-6DA2-A9AE-3BAD-4822B2579744}"/>
                  </a:ext>
                </a:extLst>
              </p:cNvPr>
              <p:cNvSpPr txBox="1">
                <a:spLocks noRot="1" noChangeAspect="1" noMove="1" noResize="1" noEditPoints="1" noAdjustHandles="1" noChangeArrowheads="1" noChangeShapeType="1" noTextEdit="1"/>
              </p:cNvSpPr>
              <p:nvPr/>
            </p:nvSpPr>
            <p:spPr>
              <a:xfrm>
                <a:off x="1027586" y="3423058"/>
                <a:ext cx="39388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8C3C40F-E96B-FA74-3789-1CF300E6EE6F}"/>
                  </a:ext>
                </a:extLst>
              </p:cNvPr>
              <p:cNvSpPr txBox="1"/>
              <p:nvPr/>
            </p:nvSpPr>
            <p:spPr>
              <a:xfrm>
                <a:off x="-45698" y="3817055"/>
                <a:ext cx="40350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p:sp>
            <p:nvSpPr>
              <p:cNvPr id="24" name="TextBox 23">
                <a:extLst>
                  <a:ext uri="{FF2B5EF4-FFF2-40B4-BE49-F238E27FC236}">
                    <a16:creationId xmlns:a16="http://schemas.microsoft.com/office/drawing/2014/main" id="{28C3C40F-E96B-FA74-3789-1CF300E6EE6F}"/>
                  </a:ext>
                </a:extLst>
              </p:cNvPr>
              <p:cNvSpPr txBox="1">
                <a:spLocks noRot="1" noChangeAspect="1" noMove="1" noResize="1" noEditPoints="1" noAdjustHandles="1" noChangeArrowheads="1" noChangeShapeType="1" noTextEdit="1"/>
              </p:cNvSpPr>
              <p:nvPr/>
            </p:nvSpPr>
            <p:spPr>
              <a:xfrm>
                <a:off x="-45698" y="3817055"/>
                <a:ext cx="403508" cy="369332"/>
              </a:xfrm>
              <a:prstGeom prst="rect">
                <a:avLst/>
              </a:prstGeom>
              <a:blipFill>
                <a:blip r:embed="rId7"/>
                <a:stretch>
                  <a:fillRect/>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E2BCA0C9-323C-6FD7-E5C2-AED0B3AE315C}"/>
              </a:ext>
            </a:extLst>
          </p:cNvPr>
          <p:cNvCxnSpPr>
            <a:cxnSpLocks/>
            <a:stCxn id="10" idx="3"/>
            <a:endCxn id="12" idx="1"/>
          </p:cNvCxnSpPr>
          <p:nvPr/>
        </p:nvCxnSpPr>
        <p:spPr>
          <a:xfrm flipV="1">
            <a:off x="3200400" y="2906167"/>
            <a:ext cx="4364572" cy="7902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B6505F8-162E-CE46-EDF0-F3C65C73CAA9}"/>
              </a:ext>
            </a:extLst>
          </p:cNvPr>
          <p:cNvCxnSpPr>
            <a:cxnSpLocks/>
            <a:stCxn id="10" idx="3"/>
            <a:endCxn id="11" idx="1"/>
          </p:cNvCxnSpPr>
          <p:nvPr/>
        </p:nvCxnSpPr>
        <p:spPr>
          <a:xfrm>
            <a:off x="3200400" y="3696393"/>
            <a:ext cx="3034533" cy="484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19403A0-782E-AFA4-5BBA-00D7D8FA4ECA}"/>
              </a:ext>
            </a:extLst>
          </p:cNvPr>
          <p:cNvCxnSpPr>
            <a:cxnSpLocks/>
            <a:stCxn id="11" idx="1"/>
            <a:endCxn id="12" idx="1"/>
          </p:cNvCxnSpPr>
          <p:nvPr/>
        </p:nvCxnSpPr>
        <p:spPr>
          <a:xfrm flipV="1">
            <a:off x="6234933" y="2906167"/>
            <a:ext cx="1330039" cy="1274771"/>
          </a:xfrm>
          <a:prstGeom prst="line">
            <a:avLst/>
          </a:prstGeom>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C335EE03-7522-03CD-0878-54F9D8693F2C}"/>
              </a:ext>
            </a:extLst>
          </p:cNvPr>
          <p:cNvGrpSpPr/>
          <p:nvPr/>
        </p:nvGrpSpPr>
        <p:grpSpPr>
          <a:xfrm>
            <a:off x="5145578" y="662576"/>
            <a:ext cx="199505" cy="370644"/>
            <a:chOff x="4946073" y="847898"/>
            <a:chExt cx="199505" cy="370644"/>
          </a:xfrm>
        </p:grpSpPr>
        <p:sp>
          <p:nvSpPr>
            <p:cNvPr id="33" name="Rectangle 32">
              <a:extLst>
                <a:ext uri="{FF2B5EF4-FFF2-40B4-BE49-F238E27FC236}">
                  <a16:creationId xmlns:a16="http://schemas.microsoft.com/office/drawing/2014/main" id="{BE55E189-A55E-918C-54E2-1342ED94D2A4}"/>
                </a:ext>
              </a:extLst>
            </p:cNvPr>
            <p:cNvSpPr/>
            <p:nvPr/>
          </p:nvSpPr>
          <p:spPr>
            <a:xfrm>
              <a:off x="4946073" y="847898"/>
              <a:ext cx="199505" cy="1146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4FD513F1-A355-A547-C52B-0474D56ADDF7}"/>
                </a:ext>
              </a:extLst>
            </p:cNvPr>
            <p:cNvSpPr/>
            <p:nvPr/>
          </p:nvSpPr>
          <p:spPr>
            <a:xfrm>
              <a:off x="4946073" y="962562"/>
              <a:ext cx="199505" cy="2559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FF0451E5-DD22-D543-124F-EBB48C333315}"/>
              </a:ext>
            </a:extLst>
          </p:cNvPr>
          <p:cNvCxnSpPr>
            <a:stCxn id="34" idx="3"/>
            <a:endCxn id="10" idx="3"/>
          </p:cNvCxnSpPr>
          <p:nvPr/>
        </p:nvCxnSpPr>
        <p:spPr>
          <a:xfrm flipH="1">
            <a:off x="3200400" y="1033220"/>
            <a:ext cx="2044931" cy="2663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7697145-2837-EF5F-5BFB-CF9B3E437B6E}"/>
              </a:ext>
            </a:extLst>
          </p:cNvPr>
          <p:cNvCxnSpPr>
            <a:cxnSpLocks/>
            <a:stCxn id="34" idx="3"/>
            <a:endCxn id="12" idx="1"/>
          </p:cNvCxnSpPr>
          <p:nvPr/>
        </p:nvCxnSpPr>
        <p:spPr>
          <a:xfrm>
            <a:off x="5245331" y="1033220"/>
            <a:ext cx="2319641" cy="18729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ACC2C81-5684-4B56-9B1A-F5E1257F4FF0}"/>
              </a:ext>
            </a:extLst>
          </p:cNvPr>
          <p:cNvCxnSpPr>
            <a:cxnSpLocks/>
            <a:stCxn id="34" idx="3"/>
            <a:endCxn id="11" idx="1"/>
          </p:cNvCxnSpPr>
          <p:nvPr/>
        </p:nvCxnSpPr>
        <p:spPr>
          <a:xfrm>
            <a:off x="5245331" y="1033220"/>
            <a:ext cx="989602" cy="3147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2E444E21-CC48-1E85-B1A6-412888242987}"/>
              </a:ext>
            </a:extLst>
          </p:cNvPr>
          <p:cNvSpPr txBox="1"/>
          <p:nvPr/>
        </p:nvSpPr>
        <p:spPr>
          <a:xfrm>
            <a:off x="5345083" y="622679"/>
            <a:ext cx="2015643" cy="369332"/>
          </a:xfrm>
          <a:prstGeom prst="rect">
            <a:avLst/>
          </a:prstGeom>
          <a:noFill/>
        </p:spPr>
        <p:txBody>
          <a:bodyPr wrap="square" rtlCol="0">
            <a:spAutoFit/>
          </a:bodyPr>
          <a:lstStyle/>
          <a:p>
            <a:r>
              <a:rPr lang="en-US" dirty="0"/>
              <a:t>Camera</a:t>
            </a:r>
          </a:p>
        </p:txBody>
      </p:sp>
      <p:cxnSp>
        <p:nvCxnSpPr>
          <p:cNvPr id="45" name="Straight Arrow Connector 44">
            <a:extLst>
              <a:ext uri="{FF2B5EF4-FFF2-40B4-BE49-F238E27FC236}">
                <a16:creationId xmlns:a16="http://schemas.microsoft.com/office/drawing/2014/main" id="{95964942-827D-6DB9-970D-CB7625C365EF}"/>
              </a:ext>
            </a:extLst>
          </p:cNvPr>
          <p:cNvCxnSpPr>
            <a:cxnSpLocks/>
            <a:stCxn id="34" idx="3"/>
          </p:cNvCxnSpPr>
          <p:nvPr/>
        </p:nvCxnSpPr>
        <p:spPr>
          <a:xfrm flipH="1">
            <a:off x="4717666" y="1033220"/>
            <a:ext cx="527665" cy="679202"/>
          </a:xfrm>
          <a:prstGeom prst="straightConnector1">
            <a:avLst/>
          </a:prstGeom>
          <a:ln w="3810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DABA5C0-2B3E-56F8-4BB6-655940064788}"/>
              </a:ext>
            </a:extLst>
          </p:cNvPr>
          <p:cNvCxnSpPr>
            <a:cxnSpLocks/>
            <a:stCxn id="34" idx="3"/>
          </p:cNvCxnSpPr>
          <p:nvPr/>
        </p:nvCxnSpPr>
        <p:spPr>
          <a:xfrm>
            <a:off x="5245331" y="1033220"/>
            <a:ext cx="231204" cy="711067"/>
          </a:xfrm>
          <a:prstGeom prst="straightConnector1">
            <a:avLst/>
          </a:prstGeom>
          <a:ln w="3810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1135772-98F5-69BB-FE72-5173976D346A}"/>
              </a:ext>
            </a:extLst>
          </p:cNvPr>
          <p:cNvCxnSpPr>
            <a:cxnSpLocks/>
            <a:stCxn id="34" idx="3"/>
          </p:cNvCxnSpPr>
          <p:nvPr/>
        </p:nvCxnSpPr>
        <p:spPr>
          <a:xfrm>
            <a:off x="5245331" y="1033220"/>
            <a:ext cx="580312" cy="484757"/>
          </a:xfrm>
          <a:prstGeom prst="straightConnector1">
            <a:avLst/>
          </a:prstGeom>
          <a:ln w="3810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28370DD6-95C3-A905-E380-D47BBDED44D5}"/>
                  </a:ext>
                </a:extLst>
              </p:cNvPr>
              <p:cNvSpPr txBox="1"/>
              <p:nvPr/>
            </p:nvSpPr>
            <p:spPr>
              <a:xfrm>
                <a:off x="4243639" y="1333311"/>
                <a:ext cx="65473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m:oMathPara>
                </a14:m>
                <a:endParaRPr lang="en-US" dirty="0"/>
              </a:p>
            </p:txBody>
          </p:sp>
        </mc:Choice>
        <mc:Fallback>
          <p:sp>
            <p:nvSpPr>
              <p:cNvPr id="55" name="TextBox 54">
                <a:extLst>
                  <a:ext uri="{FF2B5EF4-FFF2-40B4-BE49-F238E27FC236}">
                    <a16:creationId xmlns:a16="http://schemas.microsoft.com/office/drawing/2014/main" id="{28370DD6-95C3-A905-E380-D47BBDED44D5}"/>
                  </a:ext>
                </a:extLst>
              </p:cNvPr>
              <p:cNvSpPr txBox="1">
                <a:spLocks noRot="1" noChangeAspect="1" noMove="1" noResize="1" noEditPoints="1" noAdjustHandles="1" noChangeArrowheads="1" noChangeShapeType="1" noTextEdit="1"/>
              </p:cNvSpPr>
              <p:nvPr/>
            </p:nvSpPr>
            <p:spPr>
              <a:xfrm>
                <a:off x="4243639" y="1333311"/>
                <a:ext cx="654739" cy="369332"/>
              </a:xfrm>
              <a:prstGeom prst="rect">
                <a:avLst/>
              </a:prstGeom>
              <a:blipFill>
                <a:blip r:embed="rId8"/>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5520B74F-783F-FB3F-D64D-3E243892D7BA}"/>
                  </a:ext>
                </a:extLst>
              </p:cNvPr>
              <p:cNvSpPr txBox="1"/>
              <p:nvPr/>
            </p:nvSpPr>
            <p:spPr>
              <a:xfrm>
                <a:off x="4957559" y="1459327"/>
                <a:ext cx="65473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3</m:t>
                          </m:r>
                        </m:sub>
                      </m:sSub>
                    </m:oMath>
                  </m:oMathPara>
                </a14:m>
                <a:endParaRPr lang="en-US" dirty="0"/>
              </a:p>
            </p:txBody>
          </p:sp>
        </mc:Choice>
        <mc:Fallback>
          <p:sp>
            <p:nvSpPr>
              <p:cNvPr id="56" name="TextBox 55">
                <a:extLst>
                  <a:ext uri="{FF2B5EF4-FFF2-40B4-BE49-F238E27FC236}">
                    <a16:creationId xmlns:a16="http://schemas.microsoft.com/office/drawing/2014/main" id="{5520B74F-783F-FB3F-D64D-3E243892D7BA}"/>
                  </a:ext>
                </a:extLst>
              </p:cNvPr>
              <p:cNvSpPr txBox="1">
                <a:spLocks noRot="1" noChangeAspect="1" noMove="1" noResize="1" noEditPoints="1" noAdjustHandles="1" noChangeArrowheads="1" noChangeShapeType="1" noTextEdit="1"/>
              </p:cNvSpPr>
              <p:nvPr/>
            </p:nvSpPr>
            <p:spPr>
              <a:xfrm>
                <a:off x="4957559" y="1459327"/>
                <a:ext cx="65473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F62BEFB-C794-44B0-287C-32419346D2D8}"/>
                  </a:ext>
                </a:extLst>
              </p:cNvPr>
              <p:cNvSpPr txBox="1"/>
              <p:nvPr/>
            </p:nvSpPr>
            <p:spPr>
              <a:xfrm>
                <a:off x="5401678" y="1000954"/>
                <a:ext cx="65473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m:oMathPara>
                </a14:m>
                <a:endParaRPr lang="en-US" dirty="0"/>
              </a:p>
            </p:txBody>
          </p:sp>
        </mc:Choice>
        <mc:Fallback>
          <p:sp>
            <p:nvSpPr>
              <p:cNvPr id="57" name="TextBox 56">
                <a:extLst>
                  <a:ext uri="{FF2B5EF4-FFF2-40B4-BE49-F238E27FC236}">
                    <a16:creationId xmlns:a16="http://schemas.microsoft.com/office/drawing/2014/main" id="{AF62BEFB-C794-44B0-287C-32419346D2D8}"/>
                  </a:ext>
                </a:extLst>
              </p:cNvPr>
              <p:cNvSpPr txBox="1">
                <a:spLocks noRot="1" noChangeAspect="1" noMove="1" noResize="1" noEditPoints="1" noAdjustHandles="1" noChangeArrowheads="1" noChangeShapeType="1" noTextEdit="1"/>
              </p:cNvSpPr>
              <p:nvPr/>
            </p:nvSpPr>
            <p:spPr>
              <a:xfrm>
                <a:off x="5401678" y="1000954"/>
                <a:ext cx="65473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7CB8A9F5-A523-879D-113F-CAB4AF4173B5}"/>
                  </a:ext>
                </a:extLst>
              </p:cNvPr>
              <p:cNvSpPr txBox="1"/>
              <p:nvPr/>
            </p:nvSpPr>
            <p:spPr>
              <a:xfrm>
                <a:off x="4921134" y="3027182"/>
                <a:ext cx="59020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p:sp>
            <p:nvSpPr>
              <p:cNvPr id="58" name="TextBox 57">
                <a:extLst>
                  <a:ext uri="{FF2B5EF4-FFF2-40B4-BE49-F238E27FC236}">
                    <a16:creationId xmlns:a16="http://schemas.microsoft.com/office/drawing/2014/main" id="{7CB8A9F5-A523-879D-113F-CAB4AF4173B5}"/>
                  </a:ext>
                </a:extLst>
              </p:cNvPr>
              <p:cNvSpPr txBox="1">
                <a:spLocks noRot="1" noChangeAspect="1" noMove="1" noResize="1" noEditPoints="1" noAdjustHandles="1" noChangeArrowheads="1" noChangeShapeType="1" noTextEdit="1"/>
              </p:cNvSpPr>
              <p:nvPr/>
            </p:nvSpPr>
            <p:spPr>
              <a:xfrm>
                <a:off x="4921134" y="3027182"/>
                <a:ext cx="59020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75C80175-43EC-4839-920C-EB6AE61797B2}"/>
                  </a:ext>
                </a:extLst>
              </p:cNvPr>
              <p:cNvSpPr txBox="1"/>
              <p:nvPr/>
            </p:nvSpPr>
            <p:spPr>
              <a:xfrm>
                <a:off x="4523675" y="3923933"/>
                <a:ext cx="59020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p:sp>
            <p:nvSpPr>
              <p:cNvPr id="59" name="TextBox 58">
                <a:extLst>
                  <a:ext uri="{FF2B5EF4-FFF2-40B4-BE49-F238E27FC236}">
                    <a16:creationId xmlns:a16="http://schemas.microsoft.com/office/drawing/2014/main" id="{75C80175-43EC-4839-920C-EB6AE61797B2}"/>
                  </a:ext>
                </a:extLst>
              </p:cNvPr>
              <p:cNvSpPr txBox="1">
                <a:spLocks noRot="1" noChangeAspect="1" noMove="1" noResize="1" noEditPoints="1" noAdjustHandles="1" noChangeArrowheads="1" noChangeShapeType="1" noTextEdit="1"/>
              </p:cNvSpPr>
              <p:nvPr/>
            </p:nvSpPr>
            <p:spPr>
              <a:xfrm>
                <a:off x="4523675" y="3923933"/>
                <a:ext cx="59020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58E9731A-65DA-2A01-F4A9-64C8C3F2E168}"/>
                  </a:ext>
                </a:extLst>
              </p:cNvPr>
              <p:cNvSpPr txBox="1"/>
              <p:nvPr/>
            </p:nvSpPr>
            <p:spPr>
              <a:xfrm>
                <a:off x="6821382" y="3430386"/>
                <a:ext cx="59020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p:sp>
            <p:nvSpPr>
              <p:cNvPr id="60" name="TextBox 59">
                <a:extLst>
                  <a:ext uri="{FF2B5EF4-FFF2-40B4-BE49-F238E27FC236}">
                    <a16:creationId xmlns:a16="http://schemas.microsoft.com/office/drawing/2014/main" id="{58E9731A-65DA-2A01-F4A9-64C8C3F2E168}"/>
                  </a:ext>
                </a:extLst>
              </p:cNvPr>
              <p:cNvSpPr txBox="1">
                <a:spLocks noRot="1" noChangeAspect="1" noMove="1" noResize="1" noEditPoints="1" noAdjustHandles="1" noChangeArrowheads="1" noChangeShapeType="1" noTextEdit="1"/>
              </p:cNvSpPr>
              <p:nvPr/>
            </p:nvSpPr>
            <p:spPr>
              <a:xfrm>
                <a:off x="6821382" y="3430386"/>
                <a:ext cx="59020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2BCF73CF-B991-4A9B-1D1E-1F4E94D96819}"/>
                  </a:ext>
                </a:extLst>
              </p:cNvPr>
              <p:cNvSpPr txBox="1"/>
              <p:nvPr/>
            </p:nvSpPr>
            <p:spPr>
              <a:xfrm>
                <a:off x="3591655" y="2095381"/>
                <a:ext cx="65473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dirty="0"/>
              </a:p>
            </p:txBody>
          </p:sp>
        </mc:Choice>
        <mc:Fallback>
          <p:sp>
            <p:nvSpPr>
              <p:cNvPr id="62" name="TextBox 61">
                <a:extLst>
                  <a:ext uri="{FF2B5EF4-FFF2-40B4-BE49-F238E27FC236}">
                    <a16:creationId xmlns:a16="http://schemas.microsoft.com/office/drawing/2014/main" id="{2BCF73CF-B991-4A9B-1D1E-1F4E94D96819}"/>
                  </a:ext>
                </a:extLst>
              </p:cNvPr>
              <p:cNvSpPr txBox="1">
                <a:spLocks noRot="1" noChangeAspect="1" noMove="1" noResize="1" noEditPoints="1" noAdjustHandles="1" noChangeArrowheads="1" noChangeShapeType="1" noTextEdit="1"/>
              </p:cNvSpPr>
              <p:nvPr/>
            </p:nvSpPr>
            <p:spPr>
              <a:xfrm>
                <a:off x="3591655" y="2095381"/>
                <a:ext cx="654739" cy="369332"/>
              </a:xfrm>
              <a:prstGeom prst="rect">
                <a:avLst/>
              </a:prstGeom>
              <a:blipFill>
                <a:blip r:embed="rId14"/>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51B451F4-8B25-FF06-3AC9-CE23F826120F}"/>
                  </a:ext>
                </a:extLst>
              </p:cNvPr>
              <p:cNvSpPr txBox="1"/>
              <p:nvPr/>
            </p:nvSpPr>
            <p:spPr>
              <a:xfrm>
                <a:off x="5619404" y="2247781"/>
                <a:ext cx="65473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m:oMathPara>
                </a14:m>
                <a:endParaRPr lang="en-US" dirty="0"/>
              </a:p>
            </p:txBody>
          </p:sp>
        </mc:Choice>
        <mc:Fallback>
          <p:sp>
            <p:nvSpPr>
              <p:cNvPr id="63" name="TextBox 62">
                <a:extLst>
                  <a:ext uri="{FF2B5EF4-FFF2-40B4-BE49-F238E27FC236}">
                    <a16:creationId xmlns:a16="http://schemas.microsoft.com/office/drawing/2014/main" id="{51B451F4-8B25-FF06-3AC9-CE23F826120F}"/>
                  </a:ext>
                </a:extLst>
              </p:cNvPr>
              <p:cNvSpPr txBox="1">
                <a:spLocks noRot="1" noChangeAspect="1" noMove="1" noResize="1" noEditPoints="1" noAdjustHandles="1" noChangeArrowheads="1" noChangeShapeType="1" noTextEdit="1"/>
              </p:cNvSpPr>
              <p:nvPr/>
            </p:nvSpPr>
            <p:spPr>
              <a:xfrm>
                <a:off x="5619404" y="2247781"/>
                <a:ext cx="654739" cy="369332"/>
              </a:xfrm>
              <a:prstGeom prst="rect">
                <a:avLst/>
              </a:prstGeom>
              <a:blipFill>
                <a:blip r:embed="rId15"/>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F85B16A5-05D8-486C-50C4-F9D35A8E53AC}"/>
                  </a:ext>
                </a:extLst>
              </p:cNvPr>
              <p:cNvSpPr txBox="1"/>
              <p:nvPr/>
            </p:nvSpPr>
            <p:spPr>
              <a:xfrm>
                <a:off x="6454719" y="1834267"/>
                <a:ext cx="65473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oMath>
                  </m:oMathPara>
                </a14:m>
                <a:endParaRPr lang="en-US" dirty="0"/>
              </a:p>
            </p:txBody>
          </p:sp>
        </mc:Choice>
        <mc:Fallback>
          <p:sp>
            <p:nvSpPr>
              <p:cNvPr id="64" name="TextBox 63">
                <a:extLst>
                  <a:ext uri="{FF2B5EF4-FFF2-40B4-BE49-F238E27FC236}">
                    <a16:creationId xmlns:a16="http://schemas.microsoft.com/office/drawing/2014/main" id="{F85B16A5-05D8-486C-50C4-F9D35A8E53AC}"/>
                  </a:ext>
                </a:extLst>
              </p:cNvPr>
              <p:cNvSpPr txBox="1">
                <a:spLocks noRot="1" noChangeAspect="1" noMove="1" noResize="1" noEditPoints="1" noAdjustHandles="1" noChangeArrowheads="1" noChangeShapeType="1" noTextEdit="1"/>
              </p:cNvSpPr>
              <p:nvPr/>
            </p:nvSpPr>
            <p:spPr>
              <a:xfrm>
                <a:off x="6454719" y="1834267"/>
                <a:ext cx="654739" cy="369332"/>
              </a:xfrm>
              <a:prstGeom prst="rect">
                <a:avLst/>
              </a:prstGeom>
              <a:blipFill>
                <a:blip r:embed="rId16"/>
                <a:stretch>
                  <a:fillRect b="-1667"/>
                </a:stretch>
              </a:blipFill>
            </p:spPr>
            <p:txBody>
              <a:bodyPr/>
              <a:lstStyle/>
              <a:p>
                <a:r>
                  <a:rPr lang="en-US">
                    <a:noFill/>
                  </a:rPr>
                  <a:t> </a:t>
                </a:r>
              </a:p>
            </p:txBody>
          </p:sp>
        </mc:Fallback>
      </mc:AlternateContent>
    </p:spTree>
    <p:extLst>
      <p:ext uri="{BB962C8B-B14F-4D97-AF65-F5344CB8AC3E}">
        <p14:creationId xmlns:p14="http://schemas.microsoft.com/office/powerpoint/2010/main" val="1922624456"/>
      </p:ext>
    </p:extLst>
  </p:cSld>
  <p:clrMapOvr>
    <a:masterClrMapping/>
  </p:clrMapOvr>
</p:sld>
</file>

<file path=ppt/theme/theme1.xml><?xml version="1.0" encoding="utf-8"?>
<a:theme xmlns:a="http://schemas.openxmlformats.org/drawingml/2006/main" name="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17914</TotalTime>
  <Words>669</Words>
  <Application>Microsoft Office PowerPoint</Application>
  <PresentationFormat>On-screen Show (16:9)</PresentationFormat>
  <Paragraphs>126</Paragraphs>
  <Slides>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Wingdings</vt:lpstr>
      <vt:lpstr>Cambria Math</vt:lpstr>
      <vt:lpstr>Office Theme</vt:lpstr>
      <vt:lpstr>HW 7: Crater relative navigation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Rensselaer Polytechnic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Trish Galvin</dc:creator>
  <cp:lastModifiedBy>Puckett, Cory</cp:lastModifiedBy>
  <cp:revision>123</cp:revision>
  <cp:lastPrinted>2018-06-01T14:13:22Z</cp:lastPrinted>
  <dcterms:created xsi:type="dcterms:W3CDTF">2015-02-27T15:34:19Z</dcterms:created>
  <dcterms:modified xsi:type="dcterms:W3CDTF">2024-04-24T20:30:33Z</dcterms:modified>
</cp:coreProperties>
</file>